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3" r:id="rId3"/>
    <p:sldId id="294" r:id="rId4"/>
    <p:sldId id="278" r:id="rId5"/>
    <p:sldId id="269" r:id="rId6"/>
    <p:sldId id="289" r:id="rId7"/>
    <p:sldId id="290" r:id="rId8"/>
    <p:sldId id="287" r:id="rId9"/>
    <p:sldId id="292" r:id="rId10"/>
    <p:sldId id="291" r:id="rId11"/>
    <p:sldId id="295" r:id="rId12"/>
    <p:sldId id="296" r:id="rId13"/>
    <p:sldId id="297" r:id="rId14"/>
    <p:sldId id="298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D8D"/>
    <a:srgbClr val="BB3B85"/>
    <a:srgbClr val="FFFFFF"/>
    <a:srgbClr val="FDCA00"/>
    <a:srgbClr val="FF7C80"/>
    <a:srgbClr val="68ACEA"/>
    <a:srgbClr val="A5F3A3"/>
    <a:srgbClr val="FAF890"/>
    <a:srgbClr val="C0A3E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51" autoAdjust="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F38C6-91F5-4F1C-BD84-3E276E91F5B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97A7053-730A-43FC-8F4A-0B995034C1D9}">
      <dgm:prSet phldrT="[Текст]" custT="1"/>
      <dgm:spPr>
        <a:solidFill>
          <a:srgbClr val="FDCA00"/>
        </a:solidFill>
        <a:ln>
          <a:solidFill>
            <a:srgbClr val="FDCA00"/>
          </a:solidFill>
        </a:ln>
      </dgm:spPr>
      <dgm:t>
        <a:bodyPr/>
        <a:lstStyle/>
        <a:p>
          <a:r>
            <a:rPr lang="ru-RU" sz="1200" dirty="0" smtClean="0"/>
            <a:t>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3-х уровневая модель психологической помощи в Пермском крае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E32DCA-F123-4EAB-ADFB-782FB6A52615}" type="parTrans" cxnId="{A734F1DD-85D1-403F-AACE-3097D4DC4119}">
      <dgm:prSet/>
      <dgm:spPr/>
      <dgm:t>
        <a:bodyPr/>
        <a:lstStyle/>
        <a:p>
          <a:endParaRPr lang="ru-RU"/>
        </a:p>
      </dgm:t>
    </dgm:pt>
    <dgm:pt modelId="{B23B7E5E-9648-40B5-9FE6-014C5F8F4FFE}" type="sibTrans" cxnId="{A734F1DD-85D1-403F-AACE-3097D4DC4119}">
      <dgm:prSet/>
      <dgm:spPr/>
      <dgm:t>
        <a:bodyPr/>
        <a:lstStyle/>
        <a:p>
          <a:endParaRPr lang="ru-RU"/>
        </a:p>
      </dgm:t>
    </dgm:pt>
    <dgm:pt modelId="{154BE147-9C3B-457F-808F-6396AFFCDF8E}">
      <dgm:prSet phldrT="[Текст]" custT="1"/>
      <dgm:spPr>
        <a:ln w="38100">
          <a:solidFill>
            <a:srgbClr val="BB3B85"/>
          </a:solidFill>
        </a:ln>
      </dgm:spPr>
      <dgm:t>
        <a:bodyPr/>
        <a:lstStyle/>
        <a:p>
          <a:r>
            <a: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УРОВЕНЬ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Педагоги-психологи 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образовательных организаций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B5330-5192-48BE-A152-07CD7CC5539E}" type="parTrans" cxnId="{0449AB06-ADA4-4DEA-A5C5-50CA95836090}">
      <dgm:prSet/>
      <dgm:spPr>
        <a:ln w="38100">
          <a:solidFill>
            <a:srgbClr val="C63D8D"/>
          </a:solidFill>
        </a:ln>
      </dgm:spPr>
      <dgm:t>
        <a:bodyPr/>
        <a:lstStyle/>
        <a:p>
          <a:endParaRPr lang="ru-RU"/>
        </a:p>
      </dgm:t>
    </dgm:pt>
    <dgm:pt modelId="{72C66199-7633-4CC6-8098-0476800334D6}" type="sibTrans" cxnId="{0449AB06-ADA4-4DEA-A5C5-50CA95836090}">
      <dgm:prSet/>
      <dgm:spPr/>
      <dgm:t>
        <a:bodyPr/>
        <a:lstStyle/>
        <a:p>
          <a:endParaRPr lang="ru-RU"/>
        </a:p>
      </dgm:t>
    </dgm:pt>
    <dgm:pt modelId="{931B2633-2CB8-4442-A466-B17CFA1273FC}">
      <dgm:prSet phldrT="[Текст]" custT="1"/>
      <dgm:spPr>
        <a:ln w="38100">
          <a:solidFill>
            <a:srgbClr val="BB3B85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УРОВЕНЬ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филиалов Центра психолого-педагогической, медицинской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социальной помощи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(г. Верещагино, г. Кунгур, 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Кочево,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 Орда, г. Соликамск, г. Чусовой,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г. Чайковский)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5131A-4760-4731-95F4-D55FBC5E7FF7}" type="parTrans" cxnId="{1518E96D-9BD5-4AD7-88C4-5A7F8E6D7BF1}">
      <dgm:prSet/>
      <dgm:spPr/>
      <dgm:t>
        <a:bodyPr/>
        <a:lstStyle/>
        <a:p>
          <a:endParaRPr lang="ru-RU"/>
        </a:p>
      </dgm:t>
    </dgm:pt>
    <dgm:pt modelId="{843990E3-D9CA-4847-8429-12C84468EAFB}" type="sibTrans" cxnId="{1518E96D-9BD5-4AD7-88C4-5A7F8E6D7BF1}">
      <dgm:prSet/>
      <dgm:spPr/>
      <dgm:t>
        <a:bodyPr/>
        <a:lstStyle/>
        <a:p>
          <a:endParaRPr lang="ru-RU"/>
        </a:p>
      </dgm:t>
    </dgm:pt>
    <dgm:pt modelId="{DA83A75C-7388-43E3-A56D-FF03A6025F8A}">
      <dgm:prSet phldrT="[Текст]" custT="1"/>
      <dgm:spPr>
        <a:ln w="38100">
          <a:solidFill>
            <a:srgbClr val="BB3B85"/>
          </a:solidFill>
        </a:ln>
      </dgm:spPr>
      <dgm:t>
        <a:bodyPr/>
        <a:lstStyle/>
        <a:p>
          <a:r>
            <a: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УРОВЕНЬ </a:t>
          </a:r>
        </a:p>
        <a:p>
          <a:r>
            <a:rPr lang="ru-RU" sz="16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ГБУ ПК «Центр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психолого-педагогической, медицинской 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социальной помощи» 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(учредитель Министерство образования и науки ПК)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26011-DF22-46D9-AA75-284381011902}" type="parTrans" cxnId="{C8F94E5E-BF2D-4A0E-9185-1F29D5761B52}">
      <dgm:prSet/>
      <dgm:spPr>
        <a:ln w="38100">
          <a:solidFill>
            <a:srgbClr val="BB3B85"/>
          </a:solidFill>
        </a:ln>
      </dgm:spPr>
      <dgm:t>
        <a:bodyPr/>
        <a:lstStyle/>
        <a:p>
          <a:endParaRPr lang="ru-RU"/>
        </a:p>
      </dgm:t>
    </dgm:pt>
    <dgm:pt modelId="{F0C11A5B-4235-40C9-A7BA-80C92A7C93ED}" type="sibTrans" cxnId="{C8F94E5E-BF2D-4A0E-9185-1F29D5761B52}">
      <dgm:prSet/>
      <dgm:spPr/>
      <dgm:t>
        <a:bodyPr/>
        <a:lstStyle/>
        <a:p>
          <a:endParaRPr lang="ru-RU"/>
        </a:p>
      </dgm:t>
    </dgm:pt>
    <dgm:pt modelId="{5A7F40C2-4079-44CF-9A78-7FFE05CDB701}" type="pres">
      <dgm:prSet presAssocID="{07CF38C6-91F5-4F1C-BD84-3E276E91F5B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D28E19-61D1-46F8-99D8-85D4D37FD481}" type="pres">
      <dgm:prSet presAssocID="{797A7053-730A-43FC-8F4A-0B995034C1D9}" presName="root1" presStyleCnt="0"/>
      <dgm:spPr/>
    </dgm:pt>
    <dgm:pt modelId="{BA4CD3E5-6FCC-4317-9DCC-9BBA475A6EC8}" type="pres">
      <dgm:prSet presAssocID="{797A7053-730A-43FC-8F4A-0B995034C1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980C99-5828-463F-AE78-0B04F0EB0D8A}" type="pres">
      <dgm:prSet presAssocID="{797A7053-730A-43FC-8F4A-0B995034C1D9}" presName="level2hierChild" presStyleCnt="0"/>
      <dgm:spPr/>
    </dgm:pt>
    <dgm:pt modelId="{05D5FF31-1DE4-41E9-9645-418B44DD8EB9}" type="pres">
      <dgm:prSet presAssocID="{A8CB5330-5192-48BE-A152-07CD7CC5539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C8C2B8A-5854-44E6-A913-1BBED17CC687}" type="pres">
      <dgm:prSet presAssocID="{A8CB5330-5192-48BE-A152-07CD7CC5539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E2B823E-5AA5-43C0-9F3E-A4EAB361D786}" type="pres">
      <dgm:prSet presAssocID="{154BE147-9C3B-457F-808F-6396AFFCDF8E}" presName="root2" presStyleCnt="0"/>
      <dgm:spPr/>
    </dgm:pt>
    <dgm:pt modelId="{8792405D-6A11-45CB-BA52-187061B2ABEF}" type="pres">
      <dgm:prSet presAssocID="{154BE147-9C3B-457F-808F-6396AFFCDF8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74662-AB45-4247-B993-9033B07BDE63}" type="pres">
      <dgm:prSet presAssocID="{154BE147-9C3B-457F-808F-6396AFFCDF8E}" presName="level3hierChild" presStyleCnt="0"/>
      <dgm:spPr/>
    </dgm:pt>
    <dgm:pt modelId="{0112EDBE-94B3-4CD7-AD61-FC8F26735040}" type="pres">
      <dgm:prSet presAssocID="{6EE5131A-4760-4731-95F4-D55FBC5E7FF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ACC32C4-696D-4279-B677-71F25F2427D7}" type="pres">
      <dgm:prSet presAssocID="{6EE5131A-4760-4731-95F4-D55FBC5E7FF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D86F781-69F1-4C8F-9082-A7E0A881F50F}" type="pres">
      <dgm:prSet presAssocID="{931B2633-2CB8-4442-A466-B17CFA1273FC}" presName="root2" presStyleCnt="0"/>
      <dgm:spPr/>
    </dgm:pt>
    <dgm:pt modelId="{AC3B7CBC-38F9-4DBE-963A-6B6D1F3C583A}" type="pres">
      <dgm:prSet presAssocID="{931B2633-2CB8-4442-A466-B17CFA1273FC}" presName="LevelTwoTextNode" presStyleLbl="node2" presStyleIdx="1" presStyleCnt="3" custScaleY="220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33E6E8-AD9E-4B79-A006-F1971883FE64}" type="pres">
      <dgm:prSet presAssocID="{931B2633-2CB8-4442-A466-B17CFA1273FC}" presName="level3hierChild" presStyleCnt="0"/>
      <dgm:spPr/>
    </dgm:pt>
    <dgm:pt modelId="{3353EF1E-9A3D-43C1-98E7-0DCB694535FD}" type="pres">
      <dgm:prSet presAssocID="{FA126011-DF22-46D9-AA75-284381011902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80500CB-764B-440F-8448-E3ED138008D1}" type="pres">
      <dgm:prSet presAssocID="{FA126011-DF22-46D9-AA75-28438101190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F3793AB-C86B-4CEF-A05C-8878FB0DF5C4}" type="pres">
      <dgm:prSet presAssocID="{DA83A75C-7388-43E3-A56D-FF03A6025F8A}" presName="root2" presStyleCnt="0"/>
      <dgm:spPr/>
    </dgm:pt>
    <dgm:pt modelId="{29500E0D-74F5-4A4B-821F-FC1CDC2E6C44}" type="pres">
      <dgm:prSet presAssocID="{DA83A75C-7388-43E3-A56D-FF03A6025F8A}" presName="LevelTwoTextNode" presStyleLbl="node2" presStyleIdx="2" presStyleCnt="3" custScaleY="156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23A00B-7DA2-42BC-BB30-1882B16309E9}" type="pres">
      <dgm:prSet presAssocID="{DA83A75C-7388-43E3-A56D-FF03A6025F8A}" presName="level3hierChild" presStyleCnt="0"/>
      <dgm:spPr/>
    </dgm:pt>
  </dgm:ptLst>
  <dgm:cxnLst>
    <dgm:cxn modelId="{A2F460D3-86D4-4277-A708-2135BA0518D9}" type="presOf" srcId="{07CF38C6-91F5-4F1C-BD84-3E276E91F5B7}" destId="{5A7F40C2-4079-44CF-9A78-7FFE05CDB701}" srcOrd="0" destOrd="0" presId="urn:microsoft.com/office/officeart/2008/layout/HorizontalMultiLevelHierarchy"/>
    <dgm:cxn modelId="{1518E96D-9BD5-4AD7-88C4-5A7F8E6D7BF1}" srcId="{797A7053-730A-43FC-8F4A-0B995034C1D9}" destId="{931B2633-2CB8-4442-A466-B17CFA1273FC}" srcOrd="1" destOrd="0" parTransId="{6EE5131A-4760-4731-95F4-D55FBC5E7FF7}" sibTransId="{843990E3-D9CA-4847-8429-12C84468EAFB}"/>
    <dgm:cxn modelId="{9C511A75-0937-4EC2-A1DB-6F03DD91CAE5}" type="presOf" srcId="{6EE5131A-4760-4731-95F4-D55FBC5E7FF7}" destId="{4ACC32C4-696D-4279-B677-71F25F2427D7}" srcOrd="1" destOrd="0" presId="urn:microsoft.com/office/officeart/2008/layout/HorizontalMultiLevelHierarchy"/>
    <dgm:cxn modelId="{F9174A4A-0A68-441C-817A-177BB60EACB6}" type="presOf" srcId="{797A7053-730A-43FC-8F4A-0B995034C1D9}" destId="{BA4CD3E5-6FCC-4317-9DCC-9BBA475A6EC8}" srcOrd="0" destOrd="0" presId="urn:microsoft.com/office/officeart/2008/layout/HorizontalMultiLevelHierarchy"/>
    <dgm:cxn modelId="{DF9734AB-E5C2-46EC-9C7F-8B818F205F0B}" type="presOf" srcId="{6EE5131A-4760-4731-95F4-D55FBC5E7FF7}" destId="{0112EDBE-94B3-4CD7-AD61-FC8F26735040}" srcOrd="0" destOrd="0" presId="urn:microsoft.com/office/officeart/2008/layout/HorizontalMultiLevelHierarchy"/>
    <dgm:cxn modelId="{8F26BAA6-9BE1-4DDB-B222-636173ACE6E0}" type="presOf" srcId="{FA126011-DF22-46D9-AA75-284381011902}" destId="{3353EF1E-9A3D-43C1-98E7-0DCB694535FD}" srcOrd="0" destOrd="0" presId="urn:microsoft.com/office/officeart/2008/layout/HorizontalMultiLevelHierarchy"/>
    <dgm:cxn modelId="{67945DFD-973D-4EAD-96B8-0875DAB7D9B6}" type="presOf" srcId="{154BE147-9C3B-457F-808F-6396AFFCDF8E}" destId="{8792405D-6A11-45CB-BA52-187061B2ABEF}" srcOrd="0" destOrd="0" presId="urn:microsoft.com/office/officeart/2008/layout/HorizontalMultiLevelHierarchy"/>
    <dgm:cxn modelId="{0449AB06-ADA4-4DEA-A5C5-50CA95836090}" srcId="{797A7053-730A-43FC-8F4A-0B995034C1D9}" destId="{154BE147-9C3B-457F-808F-6396AFFCDF8E}" srcOrd="0" destOrd="0" parTransId="{A8CB5330-5192-48BE-A152-07CD7CC5539E}" sibTransId="{72C66199-7633-4CC6-8098-0476800334D6}"/>
    <dgm:cxn modelId="{4930E65D-5728-4AC4-8FB0-93CBC37523F0}" type="presOf" srcId="{A8CB5330-5192-48BE-A152-07CD7CC5539E}" destId="{8C8C2B8A-5854-44E6-A913-1BBED17CC687}" srcOrd="1" destOrd="0" presId="urn:microsoft.com/office/officeart/2008/layout/HorizontalMultiLevelHierarchy"/>
    <dgm:cxn modelId="{5BC4A829-029D-4D19-A42A-9C11F5059A95}" type="presOf" srcId="{931B2633-2CB8-4442-A466-B17CFA1273FC}" destId="{AC3B7CBC-38F9-4DBE-963A-6B6D1F3C583A}" srcOrd="0" destOrd="0" presId="urn:microsoft.com/office/officeart/2008/layout/HorizontalMultiLevelHierarchy"/>
    <dgm:cxn modelId="{AAC4CC3B-A00C-4A79-AC46-2B9327A5DDAC}" type="presOf" srcId="{DA83A75C-7388-43E3-A56D-FF03A6025F8A}" destId="{29500E0D-74F5-4A4B-821F-FC1CDC2E6C44}" srcOrd="0" destOrd="0" presId="urn:microsoft.com/office/officeart/2008/layout/HorizontalMultiLevelHierarchy"/>
    <dgm:cxn modelId="{C8F94E5E-BF2D-4A0E-9185-1F29D5761B52}" srcId="{797A7053-730A-43FC-8F4A-0B995034C1D9}" destId="{DA83A75C-7388-43E3-A56D-FF03A6025F8A}" srcOrd="2" destOrd="0" parTransId="{FA126011-DF22-46D9-AA75-284381011902}" sibTransId="{F0C11A5B-4235-40C9-A7BA-80C92A7C93ED}"/>
    <dgm:cxn modelId="{5F6313AB-ADE6-46AC-BD6A-EBEEA8CEECEA}" type="presOf" srcId="{FA126011-DF22-46D9-AA75-284381011902}" destId="{E80500CB-764B-440F-8448-E3ED138008D1}" srcOrd="1" destOrd="0" presId="urn:microsoft.com/office/officeart/2008/layout/HorizontalMultiLevelHierarchy"/>
    <dgm:cxn modelId="{A734F1DD-85D1-403F-AACE-3097D4DC4119}" srcId="{07CF38C6-91F5-4F1C-BD84-3E276E91F5B7}" destId="{797A7053-730A-43FC-8F4A-0B995034C1D9}" srcOrd="0" destOrd="0" parTransId="{85E32DCA-F123-4EAB-ADFB-782FB6A52615}" sibTransId="{B23B7E5E-9648-40B5-9FE6-014C5F8F4FFE}"/>
    <dgm:cxn modelId="{8DA4C34E-BA1F-44C7-AB8A-5B7380BA6B3D}" type="presOf" srcId="{A8CB5330-5192-48BE-A152-07CD7CC5539E}" destId="{05D5FF31-1DE4-41E9-9645-418B44DD8EB9}" srcOrd="0" destOrd="0" presId="urn:microsoft.com/office/officeart/2008/layout/HorizontalMultiLevelHierarchy"/>
    <dgm:cxn modelId="{CF42FDC2-811E-417C-95AA-4E2865167E34}" type="presParOf" srcId="{5A7F40C2-4079-44CF-9A78-7FFE05CDB701}" destId="{72D28E19-61D1-46F8-99D8-85D4D37FD481}" srcOrd="0" destOrd="0" presId="urn:microsoft.com/office/officeart/2008/layout/HorizontalMultiLevelHierarchy"/>
    <dgm:cxn modelId="{350BB2FB-D901-41D6-AA56-6F31C87A2AC3}" type="presParOf" srcId="{72D28E19-61D1-46F8-99D8-85D4D37FD481}" destId="{BA4CD3E5-6FCC-4317-9DCC-9BBA475A6EC8}" srcOrd="0" destOrd="0" presId="urn:microsoft.com/office/officeart/2008/layout/HorizontalMultiLevelHierarchy"/>
    <dgm:cxn modelId="{150C6C72-5109-4CD4-A513-351974A551F7}" type="presParOf" srcId="{72D28E19-61D1-46F8-99D8-85D4D37FD481}" destId="{4F980C99-5828-463F-AE78-0B04F0EB0D8A}" srcOrd="1" destOrd="0" presId="urn:microsoft.com/office/officeart/2008/layout/HorizontalMultiLevelHierarchy"/>
    <dgm:cxn modelId="{BE57D748-3705-440A-97AC-7B10A7445022}" type="presParOf" srcId="{4F980C99-5828-463F-AE78-0B04F0EB0D8A}" destId="{05D5FF31-1DE4-41E9-9645-418B44DD8EB9}" srcOrd="0" destOrd="0" presId="urn:microsoft.com/office/officeart/2008/layout/HorizontalMultiLevelHierarchy"/>
    <dgm:cxn modelId="{3D2E2679-69A9-4026-BCA0-E075A101339B}" type="presParOf" srcId="{05D5FF31-1DE4-41E9-9645-418B44DD8EB9}" destId="{8C8C2B8A-5854-44E6-A913-1BBED17CC687}" srcOrd="0" destOrd="0" presId="urn:microsoft.com/office/officeart/2008/layout/HorizontalMultiLevelHierarchy"/>
    <dgm:cxn modelId="{C20CA282-2B56-450D-ACBD-051EDD8D30EF}" type="presParOf" srcId="{4F980C99-5828-463F-AE78-0B04F0EB0D8A}" destId="{2E2B823E-5AA5-43C0-9F3E-A4EAB361D786}" srcOrd="1" destOrd="0" presId="urn:microsoft.com/office/officeart/2008/layout/HorizontalMultiLevelHierarchy"/>
    <dgm:cxn modelId="{B75C190F-5393-46E7-A32B-73B606FFD81E}" type="presParOf" srcId="{2E2B823E-5AA5-43C0-9F3E-A4EAB361D786}" destId="{8792405D-6A11-45CB-BA52-187061B2ABEF}" srcOrd="0" destOrd="0" presId="urn:microsoft.com/office/officeart/2008/layout/HorizontalMultiLevelHierarchy"/>
    <dgm:cxn modelId="{79CAAF33-A5EE-4397-A531-9EAEF9BA59D6}" type="presParOf" srcId="{2E2B823E-5AA5-43C0-9F3E-A4EAB361D786}" destId="{81F74662-AB45-4247-B993-9033B07BDE63}" srcOrd="1" destOrd="0" presId="urn:microsoft.com/office/officeart/2008/layout/HorizontalMultiLevelHierarchy"/>
    <dgm:cxn modelId="{9D5EFECC-ACF6-4603-ADE8-373CEFEE72DE}" type="presParOf" srcId="{4F980C99-5828-463F-AE78-0B04F0EB0D8A}" destId="{0112EDBE-94B3-4CD7-AD61-FC8F26735040}" srcOrd="2" destOrd="0" presId="urn:microsoft.com/office/officeart/2008/layout/HorizontalMultiLevelHierarchy"/>
    <dgm:cxn modelId="{90481307-9473-44AE-8D9E-E3FCC4C504E1}" type="presParOf" srcId="{0112EDBE-94B3-4CD7-AD61-FC8F26735040}" destId="{4ACC32C4-696D-4279-B677-71F25F2427D7}" srcOrd="0" destOrd="0" presId="urn:microsoft.com/office/officeart/2008/layout/HorizontalMultiLevelHierarchy"/>
    <dgm:cxn modelId="{19390A62-42E0-4809-B78E-4B124DAB5BCE}" type="presParOf" srcId="{4F980C99-5828-463F-AE78-0B04F0EB0D8A}" destId="{BD86F781-69F1-4C8F-9082-A7E0A881F50F}" srcOrd="3" destOrd="0" presId="urn:microsoft.com/office/officeart/2008/layout/HorizontalMultiLevelHierarchy"/>
    <dgm:cxn modelId="{013C335F-363A-455D-A4F4-7F2EB5426AC5}" type="presParOf" srcId="{BD86F781-69F1-4C8F-9082-A7E0A881F50F}" destId="{AC3B7CBC-38F9-4DBE-963A-6B6D1F3C583A}" srcOrd="0" destOrd="0" presId="urn:microsoft.com/office/officeart/2008/layout/HorizontalMultiLevelHierarchy"/>
    <dgm:cxn modelId="{C5872697-CCFA-49AF-B666-A58C68E7617E}" type="presParOf" srcId="{BD86F781-69F1-4C8F-9082-A7E0A881F50F}" destId="{AC33E6E8-AD9E-4B79-A006-F1971883FE64}" srcOrd="1" destOrd="0" presId="urn:microsoft.com/office/officeart/2008/layout/HorizontalMultiLevelHierarchy"/>
    <dgm:cxn modelId="{BCD89E03-D4E5-4CE0-8446-A3279516EED5}" type="presParOf" srcId="{4F980C99-5828-463F-AE78-0B04F0EB0D8A}" destId="{3353EF1E-9A3D-43C1-98E7-0DCB694535FD}" srcOrd="4" destOrd="0" presId="urn:microsoft.com/office/officeart/2008/layout/HorizontalMultiLevelHierarchy"/>
    <dgm:cxn modelId="{A7D4D383-CF20-466A-A098-E8C94A04D520}" type="presParOf" srcId="{3353EF1E-9A3D-43C1-98E7-0DCB694535FD}" destId="{E80500CB-764B-440F-8448-E3ED138008D1}" srcOrd="0" destOrd="0" presId="urn:microsoft.com/office/officeart/2008/layout/HorizontalMultiLevelHierarchy"/>
    <dgm:cxn modelId="{98D29701-0C75-48A2-B446-81C77E76F462}" type="presParOf" srcId="{4F980C99-5828-463F-AE78-0B04F0EB0D8A}" destId="{AF3793AB-C86B-4CEF-A05C-8878FB0DF5C4}" srcOrd="5" destOrd="0" presId="urn:microsoft.com/office/officeart/2008/layout/HorizontalMultiLevelHierarchy"/>
    <dgm:cxn modelId="{87B00EAE-02D0-4574-A972-163F0B48797A}" type="presParOf" srcId="{AF3793AB-C86B-4CEF-A05C-8878FB0DF5C4}" destId="{29500E0D-74F5-4A4B-821F-FC1CDC2E6C44}" srcOrd="0" destOrd="0" presId="urn:microsoft.com/office/officeart/2008/layout/HorizontalMultiLevelHierarchy"/>
    <dgm:cxn modelId="{987C6304-811D-46C6-9155-C2594FF651F6}" type="presParOf" srcId="{AF3793AB-C86B-4CEF-A05C-8878FB0DF5C4}" destId="{4D23A00B-7DA2-42BC-BB30-1882B16309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3EF1E-9A3D-43C1-98E7-0DCB694535FD}">
      <dsp:nvSpPr>
        <dsp:cNvPr id="0" name=""/>
        <dsp:cNvSpPr/>
      </dsp:nvSpPr>
      <dsp:spPr>
        <a:xfrm>
          <a:off x="960181" y="2643482"/>
          <a:ext cx="627464" cy="1774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732" y="0"/>
              </a:lnTo>
              <a:lnTo>
                <a:pt x="313732" y="1774137"/>
              </a:lnTo>
              <a:lnTo>
                <a:pt x="627464" y="1774137"/>
              </a:lnTo>
            </a:path>
          </a:pathLst>
        </a:custGeom>
        <a:noFill/>
        <a:ln w="38100" cap="flat" cmpd="sng" algn="ctr">
          <a:solidFill>
            <a:srgbClr val="BB3B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26868" y="3483505"/>
        <a:ext cx="94091" cy="94091"/>
      </dsp:txXfrm>
    </dsp:sp>
    <dsp:sp modelId="{0112EDBE-94B3-4CD7-AD61-FC8F26735040}">
      <dsp:nvSpPr>
        <dsp:cNvPr id="0" name=""/>
        <dsp:cNvSpPr/>
      </dsp:nvSpPr>
      <dsp:spPr>
        <a:xfrm>
          <a:off x="960181" y="2373614"/>
          <a:ext cx="627464" cy="269867"/>
        </a:xfrm>
        <a:custGeom>
          <a:avLst/>
          <a:gdLst/>
          <a:ahLst/>
          <a:cxnLst/>
          <a:rect l="0" t="0" r="0" b="0"/>
          <a:pathLst>
            <a:path>
              <a:moveTo>
                <a:pt x="0" y="269867"/>
              </a:moveTo>
              <a:lnTo>
                <a:pt x="313732" y="269867"/>
              </a:lnTo>
              <a:lnTo>
                <a:pt x="313732" y="0"/>
              </a:lnTo>
              <a:lnTo>
                <a:pt x="627464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6838" y="2491472"/>
        <a:ext cx="34151" cy="34151"/>
      </dsp:txXfrm>
    </dsp:sp>
    <dsp:sp modelId="{05D5FF31-1DE4-41E9-9645-418B44DD8EB9}">
      <dsp:nvSpPr>
        <dsp:cNvPr id="0" name=""/>
        <dsp:cNvSpPr/>
      </dsp:nvSpPr>
      <dsp:spPr>
        <a:xfrm>
          <a:off x="960181" y="599477"/>
          <a:ext cx="627464" cy="2044004"/>
        </a:xfrm>
        <a:custGeom>
          <a:avLst/>
          <a:gdLst/>
          <a:ahLst/>
          <a:cxnLst/>
          <a:rect l="0" t="0" r="0" b="0"/>
          <a:pathLst>
            <a:path>
              <a:moveTo>
                <a:pt x="0" y="2044004"/>
              </a:moveTo>
              <a:lnTo>
                <a:pt x="313732" y="2044004"/>
              </a:lnTo>
              <a:lnTo>
                <a:pt x="313732" y="0"/>
              </a:lnTo>
              <a:lnTo>
                <a:pt x="627464" y="0"/>
              </a:lnTo>
            </a:path>
          </a:pathLst>
        </a:custGeom>
        <a:noFill/>
        <a:ln w="38100" cap="flat" cmpd="sng" algn="ctr">
          <a:solidFill>
            <a:srgbClr val="C63D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220460" y="1568026"/>
        <a:ext cx="106907" cy="106907"/>
      </dsp:txXfrm>
    </dsp:sp>
    <dsp:sp modelId="{BA4CD3E5-6FCC-4317-9DCC-9BBA475A6EC8}">
      <dsp:nvSpPr>
        <dsp:cNvPr id="0" name=""/>
        <dsp:cNvSpPr/>
      </dsp:nvSpPr>
      <dsp:spPr>
        <a:xfrm rot="16200000">
          <a:off x="-2035177" y="2165231"/>
          <a:ext cx="5034216" cy="956501"/>
        </a:xfrm>
        <a:prstGeom prst="rect">
          <a:avLst/>
        </a:prstGeom>
        <a:solidFill>
          <a:srgbClr val="FDCA00"/>
        </a:solidFill>
        <a:ln w="12700" cap="flat" cmpd="sng" algn="ctr">
          <a:solidFill>
            <a:srgbClr val="FDCA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3-х уровневая модель психологической помощи в Пермском крае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035177" y="2165231"/>
        <a:ext cx="5034216" cy="956501"/>
      </dsp:txXfrm>
    </dsp:sp>
    <dsp:sp modelId="{8792405D-6A11-45CB-BA52-187061B2ABEF}">
      <dsp:nvSpPr>
        <dsp:cNvPr id="0" name=""/>
        <dsp:cNvSpPr/>
      </dsp:nvSpPr>
      <dsp:spPr>
        <a:xfrm>
          <a:off x="1587646" y="121226"/>
          <a:ext cx="3137323" cy="956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BB3B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УРОВЕНЬ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Педагоги-психологи </a:t>
          </a:r>
          <a:b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образовательных организаций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7646" y="121226"/>
        <a:ext cx="3137323" cy="956501"/>
      </dsp:txXfrm>
    </dsp:sp>
    <dsp:sp modelId="{AC3B7CBC-38F9-4DBE-963A-6B6D1F3C583A}">
      <dsp:nvSpPr>
        <dsp:cNvPr id="0" name=""/>
        <dsp:cNvSpPr/>
      </dsp:nvSpPr>
      <dsp:spPr>
        <a:xfrm>
          <a:off x="1587646" y="1316853"/>
          <a:ext cx="3137323" cy="2113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BB3B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УРОВЕНЬ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филиалов Центра психолого-педагогической, медицинской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социальной помощи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(г. Верещагино, г. Кунгур, 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Кочево,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 Орда, г. Соликамск, г. Чусовой,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г. Чайковский)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7646" y="1316853"/>
        <a:ext cx="3137323" cy="2113523"/>
      </dsp:txXfrm>
    </dsp:sp>
    <dsp:sp modelId="{29500E0D-74F5-4A4B-821F-FC1CDC2E6C44}">
      <dsp:nvSpPr>
        <dsp:cNvPr id="0" name=""/>
        <dsp:cNvSpPr/>
      </dsp:nvSpPr>
      <dsp:spPr>
        <a:xfrm>
          <a:off x="1587646" y="3669501"/>
          <a:ext cx="3137323" cy="1496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BB3B8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УРОВЕНЬ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ГБУ ПК «Центр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психолого-педагогической, медицинской </a:t>
          </a:r>
          <a:b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социальной помощи» </a:t>
          </a:r>
          <a:b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(учредитель Министерство образования и науки ПК)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7646" y="3669501"/>
        <a:ext cx="3137323" cy="149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73537-EF5B-4A52-9B57-F5F3B544BA45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5C4CE-2ACD-4CED-AF47-DE960AD9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5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55B7-7A11-4B48-9C59-314503629E7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0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5C4CE-2ACD-4CED-AF47-DE960AD94B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7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5C4CE-2ACD-4CED-AF47-DE960AD94B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3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5C4CE-2ACD-4CED-AF47-DE960AD94B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5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5C4CE-2ACD-4CED-AF47-DE960AD94B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3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5C4CE-2ACD-4CED-AF47-DE960AD94B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4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5C4CE-2ACD-4CED-AF47-DE960AD94B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22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5C4CE-2ACD-4CED-AF47-DE960AD94BB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0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5C4CE-2ACD-4CED-AF47-DE960AD94B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0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E1CE-E58A-4E13-9743-A536667F520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B202-A6AF-42E7-8432-CD19329FC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7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E1CE-E58A-4E13-9743-A536667F520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B202-A6AF-42E7-8432-CD19329FC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E1CE-E58A-4E13-9743-A536667F520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B202-A6AF-42E7-8432-CD19329FC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55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D9F14-8776-459B-8ED6-7C28EFD541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3EF83-08F9-4BA0-A54D-D56FBB2ED46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33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1E990-D3F8-4952-A54A-8DE6FC967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BD830-7549-41C7-AC46-31A67C8F68BA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5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94E18-3591-4F04-A2E3-E6A3D3FCF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07D5F-81A2-4948-81D0-DA490CCD97A0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08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5A2D1-981A-404D-B568-02119F5D81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5D1F3-5A99-4A4A-8AFA-1BC5A2D0CE2B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49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859C9-0919-451E-94E0-C648469B9D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619B2-A153-48AA-92A4-0F71B2DEC1D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12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BAF06-5108-4CAF-B066-434B85EE25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2A8AF-633A-4E16-880A-6EA13013B17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66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C751D-40A4-4BE3-BEA4-FCB9A48EC9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C9CE7-98C7-40A8-A513-BE266FB83B9E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30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E1FAF-E6BF-4474-AC51-54426FAAAA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01BE6-24E4-4966-8600-6B6F5E899EA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9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E1CE-E58A-4E13-9743-A536667F520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B202-A6AF-42E7-8432-CD19329FC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7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7B523-5114-49C9-AE71-64B6B957F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65A9F-D25D-4928-A3BD-265A3C1FDF6D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98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FEB91-FC53-4C23-A0A2-C2B8796751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19D1F-9247-4FE9-A761-AFFAA398224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91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768DB-43A1-4752-B13D-618866345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AD4AF-E351-4429-8D71-42B88F4B1B2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4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E1CE-E58A-4E13-9743-A536667F520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B202-A6AF-42E7-8432-CD19329FC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3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E1CE-E58A-4E13-9743-A536667F520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B202-A6AF-42E7-8432-CD19329FC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2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E1CE-E58A-4E13-9743-A536667F520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B202-A6AF-42E7-8432-CD19329FC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8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E1CE-E58A-4E13-9743-A536667F520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B202-A6AF-42E7-8432-CD19329FC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8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E1CE-E58A-4E13-9743-A536667F520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B202-A6AF-42E7-8432-CD19329FC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9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E1CE-E58A-4E13-9743-A536667F520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B202-A6AF-42E7-8432-CD19329FC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1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E1CE-E58A-4E13-9743-A536667F520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B202-A6AF-42E7-8432-CD19329FC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9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4E1CE-E58A-4E13-9743-A536667F520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B202-A6AF-42E7-8432-CD19329FC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3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025BFCB-75DC-404C-90CB-B3ED0F19BF6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22.11.2021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7685A5-6CA2-43F3-80C7-724591036EDA}" type="slidenum">
              <a:rPr lang="ru-RU" altLang="ru-R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5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mbudsman@uppc.permkrai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erm-deti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85" y="1763268"/>
            <a:ext cx="2367456" cy="2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62" y="1369526"/>
            <a:ext cx="1229088" cy="23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29241" y="2243851"/>
            <a:ext cx="8583176" cy="24414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</a:rPr>
              <a:t>ОПЫТ ПЕРМСКОГО КРАЯ В ВОПРОСАХ ОБЕСПЕЧЕНИЯ БЕЗОПАСНОСТИ </a:t>
            </a:r>
            <a:br>
              <a:rPr lang="ru-RU" sz="3200" b="1" dirty="0" smtClean="0">
                <a:latin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</a:rPr>
              <a:t>В ОБРАЗОВАТЕЛЬНЫХ ОРГАНИЗАЦИЯХ</a:t>
            </a:r>
            <a:endParaRPr lang="ru-RU" sz="3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9443" y="90302"/>
            <a:ext cx="9985109" cy="917495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soft" dir="t"/>
            </a:scene3d>
            <a:sp3d prstMaterial="softEdge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/>
            <a:r>
              <a:rPr lang="ru-RU" sz="2133" dirty="0">
                <a:solidFill>
                  <a:schemeClr val="bg1"/>
                </a:solidFill>
                <a:latin typeface="+mn-lt"/>
              </a:rPr>
              <a:t>ПУТИ РЕШЕНИЯ»</a:t>
            </a:r>
            <a:endParaRPr lang="ru-RU" sz="2133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193" y="-84836"/>
            <a:ext cx="11505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Парламентские слушания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роли государственных органов власти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общественных организаций по предотвращению вооруженных нападений на детей и подростков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2499" y="4074493"/>
            <a:ext cx="8045337" cy="794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731" tIns="27731" rIns="27731" bIns="27731" numCol="1" spcCol="17332" rtlCol="0" anchor="t">
            <a:spAutoFit/>
          </a:bodyPr>
          <a:lstStyle/>
          <a:p>
            <a:pPr algn="ctr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Денисова Светлана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по правам ребенка в Пермском крае </a:t>
            </a:r>
            <a:endParaRPr lang="ru-RU" sz="2133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626165"/>
            <a:ext cx="12192000" cy="1220755"/>
          </a:xfrm>
          <a:prstGeom prst="rect">
            <a:avLst/>
          </a:prstGeom>
          <a:solidFill>
            <a:srgbClr val="FFFFFF"/>
          </a:solidFill>
          <a:ln w="76200">
            <a:solidFill>
              <a:srgbClr val="FD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ноября 2021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город Москва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8743" cy="604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8471" t="12161" r="24127" b="21686"/>
          <a:stretch/>
        </p:blipFill>
        <p:spPr>
          <a:xfrm>
            <a:off x="668743" y="0"/>
            <a:ext cx="6840328" cy="6805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0278" y="99057"/>
            <a:ext cx="42057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внедрении платформа оценивалась как безопасная и была рекомендована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использованию в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школах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458997" y="3836121"/>
            <a:ext cx="4733003" cy="29497"/>
          </a:xfrm>
          <a:prstGeom prst="line">
            <a:avLst/>
          </a:prstGeom>
          <a:ln w="57150">
            <a:solidFill>
              <a:srgbClr val="BB3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4971" y="4112414"/>
            <a:ext cx="42057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регионов – тестовые площадки,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край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458997" y="0"/>
            <a:ext cx="0" cy="6805210"/>
          </a:xfrm>
          <a:prstGeom prst="line">
            <a:avLst/>
          </a:prstGeom>
          <a:ln w="57150">
            <a:solidFill>
              <a:srgbClr val="BB3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87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8743" cy="604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95" y="5077419"/>
            <a:ext cx="363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Регистрация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7834" y="6273225"/>
            <a:ext cx="7585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Получение доступа к информации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794455" y="0"/>
            <a:ext cx="52848" cy="6882581"/>
          </a:xfrm>
          <a:prstGeom prst="line">
            <a:avLst/>
          </a:prstGeom>
          <a:ln w="57150">
            <a:solidFill>
              <a:srgbClr val="BB3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EE17801A-59A4-4052-AB34-1F0D65489EB2-L0-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8150" r="23834" b="14034"/>
          <a:stretch/>
        </p:blipFill>
        <p:spPr bwMode="auto">
          <a:xfrm>
            <a:off x="194052" y="1440652"/>
            <a:ext cx="4470040" cy="338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9710121-74F8-456C-9199-5A48A75E4C5E-L0-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" r="18492" b="6678"/>
          <a:stretch/>
        </p:blipFill>
        <p:spPr bwMode="auto">
          <a:xfrm>
            <a:off x="4967834" y="0"/>
            <a:ext cx="4094612" cy="359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4683579D-7F43-42D7-BC1D-775C97017FD8-L0-0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3" b="4921"/>
          <a:stretch/>
        </p:blipFill>
        <p:spPr bwMode="auto">
          <a:xfrm>
            <a:off x="7530805" y="2222090"/>
            <a:ext cx="4459868" cy="381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19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8743" cy="604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9210" y="5858115"/>
            <a:ext cx="3218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 Контакт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67CEBDA-8706-4687-BDDA-4323EAB1FB2C-L0-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1" b="32567"/>
          <a:stretch/>
        </p:blipFill>
        <p:spPr bwMode="auto">
          <a:xfrm>
            <a:off x="197528" y="1300186"/>
            <a:ext cx="6737467" cy="352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4F3F3C72-F55E-4046-A9EA-BE830EE1CF88-L0-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626" r="45983" b="8505"/>
          <a:stretch/>
        </p:blipFill>
        <p:spPr bwMode="auto">
          <a:xfrm>
            <a:off x="7098889" y="302093"/>
            <a:ext cx="4817806" cy="517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37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818" y="1012724"/>
            <a:ext cx="12064181" cy="5845276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 связи, информационных технологий и массовых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органами прокуратуры подготовить официальное заключение о безопасности использования информационно-коммуникационной образовательной системы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службе по надзору в сфере связи, информационных технологий и массовых коммуникаций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профильными министерствами с привлечением специалистов в области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безопасности перед внедрением системы в деятельность образовательных учреждений проводить оценку рисков использования данной системы, особенно с точки зрения обеспечения информационной безопасности несовершеннолетних детей;</a:t>
            </a:r>
          </a:p>
          <a:p>
            <a:pPr marL="514350" indent="-514350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законодательство и ведомственные нормативные акты, касающиеся обмена закрытой информации в отношении несовершеннолетнего между отдельными субъектами профилактики, участвующими в реабилитации ребенка (дети, страдающие психическими отклонениями, пострадавшие от насилия, совершавшие суицидальные попытки, дети, страдающие алкоголизмом, наркоманий).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8743" cy="60418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22761" y="-202367"/>
            <a:ext cx="127161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Уполномоченного по правам ребенка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Пермском крае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0391" y="2947485"/>
            <a:ext cx="7560840" cy="1234727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4293" y="945329"/>
            <a:ext cx="2592288" cy="23420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9807" y="4468514"/>
            <a:ext cx="6941260" cy="1715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467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sandenisova@uppc.permkrai.ru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67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www.perm-deti.ru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67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(342) 217-76-70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7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8743" cy="604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371" y="856456"/>
            <a:ext cx="11419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srgbClr val="C63D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C63D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C63D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C63D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3" y="-178158"/>
            <a:ext cx="10515600" cy="1325563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физической безопасности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743" y="1085850"/>
            <a:ext cx="5151032" cy="550150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образовательные организации:</a:t>
            </a:r>
          </a:p>
          <a:p>
            <a:pPr algn="ctr"/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имеют систему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видеонаблюдения;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имеют охрану и пожарную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сигнализацию;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97% имеют «тревожную кнопку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47962" y="1147405"/>
            <a:ext cx="5227232" cy="543995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организации:</a:t>
            </a:r>
          </a:p>
          <a:p>
            <a:pPr algn="ctr"/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463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имеют систему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видеонаблюдения;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имеют охрану и пожарную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сигнализацию;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95%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«тревожную кнопку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439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8743" cy="604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9523" y="66675"/>
            <a:ext cx="56843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первоочередных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мер: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823261"/>
            <a:ext cx="11877674" cy="5847755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изменений в действующий Порядок выявления раннего кризиса детей и семей, постановки на учет в группу риска, в том числе предусматривающих такое основание для постановки на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внутришкольный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учет несовершеннолетних, участвующих в группах деструктивной направленности в сети «Интернет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endParaRPr lang="ru-RU" sz="2200" dirty="0" smtClean="0"/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ониторинг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социальных сетей в текущем режиме по выявлению активного интереса к сайтам деструктивной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направленности (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создана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Кибердружина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»);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трехуровневой модели оказания комплексной психологической помощи несовершеннолетним и их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семей;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оздание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единой информационной системы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«Траектория» о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несовершеннолетних и их семьях, которая позволит собрать воедино всю информацию разных ведомств, выделить проблемы и риски, и сформировать индивидуальную программу коррекции и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реабилитации;</a:t>
            </a:r>
            <a:endParaRPr lang="ru-RU" sz="2200" dirty="0"/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ополнительные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меры по формированию родительских компетенций, как на уровне родительского сообщества, так и на уровне консультирования семей в зависимости от выявленных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проблем;</a:t>
            </a:r>
            <a:endParaRPr lang="ru-RU" sz="2200" dirty="0"/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асширение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 дополнительной занятости детей, в том числе, наставничества, создание центров добровольчества и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волонтерства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вовлечения несовершеннолетних в различных добровольческие направления, патриотические отряды, социальное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волонтерство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80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8743" cy="60418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336964" y="405534"/>
            <a:ext cx="9688944" cy="1669455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РАБОЧАЯ ГРУППА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СОБЛЮДЕНИЮ ПРАВ ДЕТЕЙ,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БЕЗНАДЗОРНОСТИ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ПРАВОНАРУШЕНИЙ НЕСОВЕРШЕННОЛЕТНИХ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6964" y="3267418"/>
            <a:ext cx="9688944" cy="3196062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Министерству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Пермского края совместно с ГУ МВД России по Пермскому краю, ГУ МЧС по Пермскому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краю: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учебных мероприятий в образовательных организациях по отработке навыков  действий в условиях чрезвычайных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проанализировать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психологической помощи обучающимся образовательных организаций общего и среднего профессионального образования края, в том числе своевременного ее оказания детям, пострадавшим от правонарушений, преступлений или подверженным такому риску.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596416" y="2187858"/>
            <a:ext cx="1170039" cy="1312426"/>
          </a:xfrm>
          <a:prstGeom prst="downArrow">
            <a:avLst/>
          </a:prstGeom>
          <a:solidFill>
            <a:srgbClr val="C6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6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121761"/>
              </p:ext>
            </p:extLst>
          </p:nvPr>
        </p:nvGraphicFramePr>
        <p:xfrm>
          <a:off x="335360" y="1435875"/>
          <a:ext cx="4728651" cy="528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95029" y="190316"/>
            <a:ext cx="11776405" cy="979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ru-RU" sz="32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психологической помощи </a:t>
            </a:r>
            <a:br>
              <a:rPr lang="ru-RU" sz="32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и семьям с детьми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4356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/>
          <p:cNvSpPr/>
          <p:nvPr/>
        </p:nvSpPr>
        <p:spPr>
          <a:xfrm>
            <a:off x="5191573" y="3482864"/>
            <a:ext cx="864096" cy="768085"/>
          </a:xfrm>
          <a:prstGeom prst="rightArrow">
            <a:avLst/>
          </a:prstGeom>
          <a:solidFill>
            <a:srgbClr val="FDCA00"/>
          </a:solidFill>
          <a:ln>
            <a:solidFill>
              <a:srgbClr val="FD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3232" y="1415215"/>
            <a:ext cx="5765433" cy="1307089"/>
          </a:xfrm>
          <a:prstGeom prst="rect">
            <a:avLst/>
          </a:prstGeom>
          <a:solidFill>
            <a:schemeClr val="bg1"/>
          </a:solidFill>
          <a:ln w="38100">
            <a:solidFill>
              <a:srgbClr val="C63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диагностика раннего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неблагополучия;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94" indent="-22859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индивидуальных программ коррекции 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реабилитации;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94" indent="-22859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первичной помощи детям 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191573" y="1684718"/>
            <a:ext cx="864096" cy="768085"/>
          </a:xfrm>
          <a:prstGeom prst="rightArrow">
            <a:avLst/>
          </a:prstGeom>
          <a:solidFill>
            <a:srgbClr val="FDCA00"/>
          </a:solidFill>
          <a:ln>
            <a:solidFill>
              <a:srgbClr val="FD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191573" y="5412085"/>
            <a:ext cx="864096" cy="768085"/>
          </a:xfrm>
          <a:prstGeom prst="rightArrow">
            <a:avLst/>
          </a:prstGeom>
          <a:solidFill>
            <a:srgbClr val="FDCA00"/>
          </a:solidFill>
          <a:ln>
            <a:solidFill>
              <a:srgbClr val="FD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83232" y="3354721"/>
            <a:ext cx="5765433" cy="1152128"/>
          </a:xfrm>
          <a:prstGeom prst="rect">
            <a:avLst/>
          </a:prstGeom>
          <a:solidFill>
            <a:schemeClr val="bg1"/>
          </a:solidFill>
          <a:ln w="38100">
            <a:solidFill>
              <a:srgbClr val="C63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Углубленная диагностика сложных случаев (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поведение, жестокое обращение, конфликты и др.)</a:t>
            </a:r>
          </a:p>
          <a:p>
            <a:pPr marL="228594" indent="-22859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оказана помощь </a:t>
            </a:r>
            <a:r>
              <a:rPr lang="ru-RU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2834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несовершеннолетним, находящимся в острых и кризисных ситуациях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89814" y="5139266"/>
            <a:ext cx="5758851" cy="1344149"/>
          </a:xfrm>
          <a:prstGeom prst="rect">
            <a:avLst/>
          </a:prstGeom>
          <a:solidFill>
            <a:schemeClr val="bg1"/>
          </a:solidFill>
          <a:ln w="38100">
            <a:solidFill>
              <a:srgbClr val="C63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особо сложными случаями несовершеннолетних и их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семей;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94" indent="-22859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деятельности межмуниципальных центров</a:t>
            </a:r>
          </a:p>
          <a:p>
            <a:pPr marL="228594" indent="-228594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обучения 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супервизии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педагогов-психологов 1 и 2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091" y="63104"/>
            <a:ext cx="1271618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Уполномоченного по правам ребенка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Пермском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обеспечения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безопасности на краевом уровне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19143" cy="5604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5693" y="1388667"/>
            <a:ext cx="115406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информационной кампании, направленной на: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принципов проведения психолого-медико-педагогической комиссии, в том числе, конфиденциальность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</a:p>
          <a:p>
            <a:pPr marL="285750" indent="-285750">
              <a:buFontTx/>
              <a:buChar char="-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нформирование 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обращения на горячую линию Пермского краевого центра психолого-педагогической, медицинской и социальной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помощи, детский телефон доверия.</a:t>
            </a:r>
          </a:p>
          <a:p>
            <a:pPr marL="285750" indent="-285750">
              <a:buFontTx/>
              <a:buChar char="-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образовательных организаций медиативным принципам и технологиям, чтобы в своей деятельности по урегулирования конфликтов они руководствовались принципами примирения и восстановления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детских психологов, но и специалистов, ориентированных на работу с преподавательским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составом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 Центра кризисной профилактической помощи детям и подросткам, с целью оказания экстренной психологической, психиатрической и психотерапевтической помощи несовершеннолетним, находящимся в состоянии  кризиса (состояния острого горя, суицидальной настроенности, растерянности, состояния семейной и школьной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жертвам всех видов насилия и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саморазрушающего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4270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5" y="984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информационная система «Траектория»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8743" cy="60418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2804" y="1595013"/>
            <a:ext cx="3292185" cy="10624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63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03864" y="1595013"/>
            <a:ext cx="3416010" cy="10624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63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образовательные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68582" y="1595013"/>
            <a:ext cx="3416010" cy="10624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63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социальной защиты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11242" y="2966613"/>
            <a:ext cx="1530060" cy="10624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63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37590" y="2966613"/>
            <a:ext cx="3416010" cy="10624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63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cxnSp>
        <p:nvCxnSpPr>
          <p:cNvPr id="11" name="Прямая соединительная линия 10"/>
          <p:cNvCxnSpPr>
            <a:stCxn id="5" idx="3"/>
            <a:endCxn id="6" idx="1"/>
          </p:cNvCxnSpPr>
          <p:nvPr/>
        </p:nvCxnSpPr>
        <p:spPr>
          <a:xfrm>
            <a:off x="3864989" y="2126244"/>
            <a:ext cx="538875" cy="0"/>
          </a:xfrm>
          <a:prstGeom prst="line">
            <a:avLst/>
          </a:prstGeom>
          <a:ln w="57150">
            <a:solidFill>
              <a:srgbClr val="BB3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829707" y="2126244"/>
            <a:ext cx="538875" cy="0"/>
          </a:xfrm>
          <a:prstGeom prst="line">
            <a:avLst/>
          </a:prstGeom>
          <a:ln w="57150">
            <a:solidFill>
              <a:srgbClr val="BB3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2"/>
            <a:endCxn id="8" idx="1"/>
          </p:cNvCxnSpPr>
          <p:nvPr/>
        </p:nvCxnSpPr>
        <p:spPr>
          <a:xfrm>
            <a:off x="2218897" y="2657475"/>
            <a:ext cx="1092345" cy="840369"/>
          </a:xfrm>
          <a:prstGeom prst="line">
            <a:avLst/>
          </a:prstGeom>
          <a:ln w="57150">
            <a:solidFill>
              <a:srgbClr val="BB3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" idx="3"/>
            <a:endCxn id="9" idx="1"/>
          </p:cNvCxnSpPr>
          <p:nvPr/>
        </p:nvCxnSpPr>
        <p:spPr>
          <a:xfrm>
            <a:off x="4841302" y="3497844"/>
            <a:ext cx="1496288" cy="0"/>
          </a:xfrm>
          <a:prstGeom prst="line">
            <a:avLst/>
          </a:prstGeom>
          <a:ln w="57150">
            <a:solidFill>
              <a:srgbClr val="BB3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7" idx="2"/>
          </p:cNvCxnSpPr>
          <p:nvPr/>
        </p:nvCxnSpPr>
        <p:spPr>
          <a:xfrm flipV="1">
            <a:off x="9753600" y="2657475"/>
            <a:ext cx="322987" cy="840369"/>
          </a:xfrm>
          <a:prstGeom prst="line">
            <a:avLst/>
          </a:prstGeom>
          <a:ln w="57150">
            <a:solidFill>
              <a:srgbClr val="BB3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625" y="434227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Пермского края от 26.11.2018 № 736-п «Об утверждении Порядка по выявлению детского и семейного неблагополучия и организации работы по его коррекции и внесении изменений в Постановление Правительства Пермского края от 28 сентября 2016 года № 846-п «Об утверждении Порядка ведения информационного учета семей и детей группы риска социально опасного положения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143625" y="5486400"/>
            <a:ext cx="837204" cy="3496"/>
          </a:xfrm>
          <a:prstGeom prst="straightConnector1">
            <a:avLst/>
          </a:prstGeom>
          <a:ln w="57150">
            <a:solidFill>
              <a:srgbClr val="BB3B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980829" y="4279038"/>
            <a:ext cx="49174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Несовершеннолетний, в отношении которого выявлен суицидальный риск;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Несовершеннолетний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совершивший попытку(и) суицида(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Несовершеннолетний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испытывающий трудности в общении со сверстниками, часто находящийся в роли жертвы, подвергающийся психологической травле, конфликтующий со сверстниками,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педагогами…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29014" y="999225"/>
            <a:ext cx="6582440" cy="1006627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8743" cy="60418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6645" y="-160641"/>
            <a:ext cx="12447639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воспитательной работы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СПО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51" y="1881662"/>
            <a:ext cx="2674374" cy="10624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Профилактика правонарушений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14038" y="2347018"/>
            <a:ext cx="2895298" cy="10624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Профилактика употребления ПАВ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8660" y="2376208"/>
            <a:ext cx="2315198" cy="10624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Профилактика суицидов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13242" y="1881662"/>
            <a:ext cx="3278758" cy="10624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навыков здорового образа жизни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4855" y="3756227"/>
            <a:ext cx="6669550" cy="1062462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паспорт группы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2312" y="4957342"/>
            <a:ext cx="3068891" cy="10624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Трудная жизненная ситуация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33433" y="5554106"/>
            <a:ext cx="3068891" cy="10624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9088" y="4957342"/>
            <a:ext cx="3068891" cy="10624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Неблагополучие</a:t>
            </a:r>
          </a:p>
        </p:txBody>
      </p:sp>
      <p:cxnSp>
        <p:nvCxnSpPr>
          <p:cNvPr id="3" name="Прямая соединительная линия 2"/>
          <p:cNvCxnSpPr>
            <a:stCxn id="7" idx="3"/>
            <a:endCxn id="8" idx="1"/>
          </p:cNvCxnSpPr>
          <p:nvPr/>
        </p:nvCxnSpPr>
        <p:spPr>
          <a:xfrm>
            <a:off x="2727225" y="2412893"/>
            <a:ext cx="286813" cy="465356"/>
          </a:xfrm>
          <a:prstGeom prst="line">
            <a:avLst/>
          </a:prstGeom>
          <a:ln w="57150">
            <a:solidFill>
              <a:srgbClr val="FD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80600" y="2878249"/>
            <a:ext cx="278060" cy="0"/>
          </a:xfrm>
          <a:prstGeom prst="line">
            <a:avLst/>
          </a:prstGeom>
          <a:ln w="57150">
            <a:solidFill>
              <a:srgbClr val="FD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3"/>
            <a:endCxn id="10" idx="1"/>
          </p:cNvCxnSpPr>
          <p:nvPr/>
        </p:nvCxnSpPr>
        <p:spPr>
          <a:xfrm flipV="1">
            <a:off x="8473858" y="2412893"/>
            <a:ext cx="439384" cy="494546"/>
          </a:xfrm>
          <a:prstGeom prst="line">
            <a:avLst/>
          </a:prstGeom>
          <a:ln w="57150">
            <a:solidFill>
              <a:srgbClr val="FD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2" idx="3"/>
            <a:endCxn id="13" idx="1"/>
          </p:cNvCxnSpPr>
          <p:nvPr/>
        </p:nvCxnSpPr>
        <p:spPr>
          <a:xfrm>
            <a:off x="3501203" y="5488573"/>
            <a:ext cx="1032230" cy="596764"/>
          </a:xfrm>
          <a:prstGeom prst="line">
            <a:avLst/>
          </a:prstGeom>
          <a:ln w="57150">
            <a:solidFill>
              <a:srgbClr val="FD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3" idx="3"/>
            <a:endCxn id="14" idx="1"/>
          </p:cNvCxnSpPr>
          <p:nvPr/>
        </p:nvCxnSpPr>
        <p:spPr>
          <a:xfrm flipV="1">
            <a:off x="7602324" y="5488573"/>
            <a:ext cx="966764" cy="596764"/>
          </a:xfrm>
          <a:prstGeom prst="line">
            <a:avLst/>
          </a:prstGeom>
          <a:ln w="57150">
            <a:solidFill>
              <a:srgbClr val="FD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054" y="24008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информационной безопасности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8743" cy="6041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71960"/>
            <a:ext cx="6037854" cy="1938992"/>
          </a:xfrm>
          <a:prstGeom prst="rect">
            <a:avLst/>
          </a:prstGeom>
          <a:ln w="38100">
            <a:solidFill>
              <a:srgbClr val="BB3B8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Пермского края для родителей и педагогов 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эффективному реагированию на факты деструктивного поведения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4146" y="1871960"/>
            <a:ext cx="6037854" cy="1938992"/>
          </a:xfrm>
          <a:prstGeom prst="rect">
            <a:avLst/>
          </a:prstGeom>
          <a:ln w="38100">
            <a:solidFill>
              <a:srgbClr val="BB3B8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функцией контент-фильтрации установлены в 100% школ региона,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доступ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сети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социальных сетей классными руководителями.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0891" y="4598433"/>
            <a:ext cx="8006510" cy="1938992"/>
          </a:xfrm>
          <a:prstGeom prst="rect">
            <a:avLst/>
          </a:prstGeom>
          <a:ln w="38100">
            <a:solidFill>
              <a:srgbClr val="BB3B8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РОО «Центр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активности и формирования социальной безопасности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киберконсультанта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-характеристики личного аккаунта несовершеннолетнего в социальных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сетях.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5" idx="3"/>
            <a:endCxn id="6" idx="1"/>
          </p:cNvCxnSpPr>
          <p:nvPr/>
        </p:nvCxnSpPr>
        <p:spPr>
          <a:xfrm>
            <a:off x="6037854" y="2841456"/>
            <a:ext cx="116292" cy="0"/>
          </a:xfrm>
          <a:prstGeom prst="line">
            <a:avLst/>
          </a:prstGeom>
          <a:ln w="38100">
            <a:solidFill>
              <a:srgbClr val="C63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2"/>
            <a:endCxn id="7" idx="0"/>
          </p:cNvCxnSpPr>
          <p:nvPr/>
        </p:nvCxnSpPr>
        <p:spPr>
          <a:xfrm>
            <a:off x="3018927" y="3810952"/>
            <a:ext cx="3135219" cy="787481"/>
          </a:xfrm>
          <a:prstGeom prst="line">
            <a:avLst/>
          </a:prstGeom>
          <a:ln w="38100">
            <a:solidFill>
              <a:srgbClr val="C63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6" idx="2"/>
          </p:cNvCxnSpPr>
          <p:nvPr/>
        </p:nvCxnSpPr>
        <p:spPr>
          <a:xfrm flipV="1">
            <a:off x="6154146" y="3810952"/>
            <a:ext cx="3018927" cy="787482"/>
          </a:xfrm>
          <a:prstGeom prst="line">
            <a:avLst/>
          </a:prstGeom>
          <a:ln w="38100">
            <a:solidFill>
              <a:srgbClr val="C63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1047</Words>
  <Application>Microsoft Office PowerPoint</Application>
  <PresentationFormat>Широкоэкранный</PresentationFormat>
  <Paragraphs>133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Презентация PowerPoint</vt:lpstr>
      <vt:lpstr>Обеспечение физической безопасности</vt:lpstr>
      <vt:lpstr>Презентация PowerPoint</vt:lpstr>
      <vt:lpstr>Презентация PowerPoint</vt:lpstr>
      <vt:lpstr>Презентация PowerPoint</vt:lpstr>
      <vt:lpstr>Рекомендации Уполномоченного по правам ребенка  в Пермском крае в части обеспечения  психологической безопасности на краевом уровне</vt:lpstr>
      <vt:lpstr>Единая информационная система «Траектория»</vt:lpstr>
      <vt:lpstr>Система воспитательной работы  в учреждениях СПО</vt:lpstr>
      <vt:lpstr>Обеспечение информационной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прав и законных интересов детей</dc:title>
  <dc:creator>Default</dc:creator>
  <cp:lastModifiedBy>Суровяткина Полина Александровна</cp:lastModifiedBy>
  <cp:revision>217</cp:revision>
  <dcterms:created xsi:type="dcterms:W3CDTF">2020-11-05T10:05:24Z</dcterms:created>
  <dcterms:modified xsi:type="dcterms:W3CDTF">2021-11-22T13:02:05Z</dcterms:modified>
</cp:coreProperties>
</file>