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93" r:id="rId2"/>
  </p:sldMasterIdLst>
  <p:notesMasterIdLst>
    <p:notesMasterId r:id="rId33"/>
  </p:notesMasterIdLst>
  <p:sldIdLst>
    <p:sldId id="285" r:id="rId3"/>
    <p:sldId id="282" r:id="rId4"/>
    <p:sldId id="301" r:id="rId5"/>
    <p:sldId id="267" r:id="rId6"/>
    <p:sldId id="307" r:id="rId7"/>
    <p:sldId id="306" r:id="rId8"/>
    <p:sldId id="302" r:id="rId9"/>
    <p:sldId id="304" r:id="rId10"/>
    <p:sldId id="275" r:id="rId11"/>
    <p:sldId id="288" r:id="rId12"/>
    <p:sldId id="280" r:id="rId13"/>
    <p:sldId id="281" r:id="rId14"/>
    <p:sldId id="290" r:id="rId15"/>
    <p:sldId id="298" r:id="rId16"/>
    <p:sldId id="292" r:id="rId17"/>
    <p:sldId id="309" r:id="rId18"/>
    <p:sldId id="272" r:id="rId19"/>
    <p:sldId id="293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22" r:id="rId32"/>
  </p:sldIdLst>
  <p:sldSz cx="9144000" cy="5143500" type="screen16x9"/>
  <p:notesSz cx="20104100" cy="11309350"/>
  <p:defaultTextStyle>
    <a:defPPr>
      <a:defRPr lang="ru-RU"/>
    </a:defPPr>
    <a:lvl1pPr algn="l" defTabSz="414338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06375" indent="250825" algn="l" defTabSz="414338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414338" indent="500063" algn="l" defTabSz="414338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622300" indent="749300" algn="l" defTabSz="414338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830263" indent="998538" algn="l" defTabSz="414338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lga Bogolyubskay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E56"/>
    <a:srgbClr val="00735F"/>
    <a:srgbClr val="006050"/>
    <a:srgbClr val="00B093"/>
    <a:srgbClr val="54446B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0" autoAdjust="0"/>
    <p:restoredTop sz="84810" autoAdjust="0"/>
  </p:normalViewPr>
  <p:slideViewPr>
    <p:cSldViewPr>
      <p:cViewPr>
        <p:scale>
          <a:sx n="90" d="100"/>
          <a:sy n="90" d="100"/>
        </p:scale>
        <p:origin x="-354" y="-36"/>
      </p:cViewPr>
      <p:guideLst>
        <p:guide orient="horz" pos="2880"/>
        <p:guide orient="horz" pos="1310"/>
        <p:guide pos="2160"/>
        <p:guide pos="9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158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158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F1ADE55-1E7D-4627-A069-DCEDF602CEE5}" type="datetimeFigureOut">
              <a:rPr lang="ru-RU"/>
              <a:pPr>
                <a:defRPr/>
              </a:pPr>
              <a:t>06.06.2017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158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158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1643E3C-D4F6-4BA2-B8C7-594FB961D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14338" rtl="0" fontAlgn="base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206375" algn="l" defTabSz="414338" rtl="0" fontAlgn="base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414338" algn="l" defTabSz="414338" rtl="0" fontAlgn="base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622300" algn="l" defTabSz="414338" rtl="0" fontAlgn="base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830263" algn="l" defTabSz="414338" rtl="0" fontAlgn="base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1039593" algn="l" defTabSz="415837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247511" algn="l" defTabSz="415837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455430" algn="l" defTabSz="415837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663348" algn="l" defTabSz="415837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14338" fontAlgn="base">
              <a:spcBef>
                <a:spcPct val="0"/>
              </a:spcBef>
              <a:spcAft>
                <a:spcPct val="0"/>
              </a:spcAft>
            </a:pPr>
            <a:fld id="{04430CFF-08BF-42CE-A419-D0247E054563}" type="slidenum">
              <a:rPr lang="ru-RU">
                <a:cs typeface="Arial" charset="0"/>
              </a:rPr>
              <a:pPr defTabSz="414338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z="1200" smtClean="0"/>
              <a:t>Фишинг – прием социальной инженирии, в результате которого пользователь сам отдает данные, нужные злоумышленнику, словно попавшись на его удочку. Соответственно, фишеры - это те негодяи, которые заманивают жертв на поддельные сайты, выдавая их за ресурсы известных компаний и брендов, и выманивают у них персональные данные, в том числе и финансовые. И если взрослый	 человек более бдителен в Интернете, то ребенок далеко не всегда заподозрит что-то неладное Еще один из излюбленных приемов фишеров – изменять 1-2 буквы в адресе хорошо известного вам сайта. Т ут злоумышленники просто рассчитывают на невнимательность.Будьте бдительны и научите своих детей не проходить по ссылкам от неизвестных адресатов, полученных, например, в сообщении в соцсети, тем более не открывать спам-сообщения, не верить сомнительным сообщениям о выиграшах, наследстве и и т.д.</a:t>
            </a:r>
            <a:endParaRPr lang="ru-RU" smtClean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14338" fontAlgn="base">
              <a:spcBef>
                <a:spcPct val="0"/>
              </a:spcBef>
              <a:spcAft>
                <a:spcPct val="0"/>
              </a:spcAft>
            </a:pPr>
            <a:fld id="{8914DBD6-2955-4653-9B2B-4EEB05FF47F1}" type="slidenum">
              <a:rPr lang="ru-RU">
                <a:cs typeface="Arial" charset="0"/>
              </a:rPr>
              <a:pPr defTabSz="414338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158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Ребенок очень активен в интернет-пространстве, при этом очень любопытен и не боится экспериментировать. При использовании устройства ребенком риск заражения увеличивается. </a:t>
            </a:r>
          </a:p>
          <a:p>
            <a:pPr defTabSz="4158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Заражение может произойти из-за:</a:t>
            </a:r>
          </a:p>
          <a:p>
            <a:pPr defTabSz="4158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- Различные примы социальной инженерии (спам, </a:t>
            </a:r>
            <a:r>
              <a:rPr lang="ru-RU" dirty="0" err="1" smtClean="0"/>
              <a:t>фишинг</a:t>
            </a:r>
            <a:r>
              <a:rPr lang="ru-RU" dirty="0" smtClean="0"/>
              <a:t> и другие виды интернет-</a:t>
            </a:r>
            <a:r>
              <a:rPr lang="ru-RU" dirty="0" err="1" smtClean="0"/>
              <a:t>мошенничства</a:t>
            </a:r>
            <a:r>
              <a:rPr lang="ru-RU" dirty="0" smtClean="0"/>
              <a:t>).</a:t>
            </a:r>
          </a:p>
          <a:p>
            <a:pPr defTabSz="4158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- Посещение ребенком торрентов</a:t>
            </a:r>
          </a:p>
          <a:p>
            <a:pPr marL="171450" indent="-171450" defTabSz="415837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установка и использования пиратского ПО</a:t>
            </a:r>
          </a:p>
          <a:p>
            <a:pPr marL="171450" indent="-171450" defTabSz="415837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dirty="0" smtClean="0"/>
          </a:p>
          <a:p>
            <a:pPr defTabSz="4158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Все это позволяет проникнуть на устройство ребенка различным вредоносным программам, которые могут: собрать финансовые данные и отправить их злоумышленнику (в результате могут пропасть деньги с карты); зашифровать данные на устройстве, заблокировать устройство специальным </a:t>
            </a:r>
            <a:r>
              <a:rPr lang="ru-RU" dirty="0" err="1" smtClean="0"/>
              <a:t>блокером</a:t>
            </a:r>
            <a:r>
              <a:rPr lang="ru-RU" dirty="0" smtClean="0"/>
              <a:t> и вымогать деньги за его отключение и т.д.</a:t>
            </a:r>
          </a:p>
          <a:p>
            <a:pPr defTabSz="4158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defTabSz="4158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Кроме того, стоит помнить, что все эти угрозы в равной степени касаются всех гаджетов: ПК, ноутбука, планшета и смартфона. </a:t>
            </a:r>
          </a:p>
          <a:p>
            <a:pPr defTabSz="4158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defTabSz="4158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Казахстан стабильно входит в лидеры рейтингов опасности. Так, TOP 10 стран по доле пользователей, атакованных мобильными </a:t>
            </a:r>
            <a:r>
              <a:rPr lang="ru-RU" dirty="0" err="1" smtClean="0"/>
              <a:t>банкерами</a:t>
            </a:r>
            <a:r>
              <a:rPr lang="ru-RU" dirty="0" smtClean="0"/>
              <a:t>, среди всех пользователей.  (т.е. вирусами, которые атакую при проведение финансовых операций на смартфоне). Казахстан на 7-м месте. И на 5-м  месте по атакам от программ-вымогателей для смартфонов. Данные </a:t>
            </a:r>
            <a:r>
              <a:rPr lang="en-US" dirty="0" smtClean="0"/>
              <a:t>Kaspersky Security Network </a:t>
            </a:r>
            <a:r>
              <a:rPr lang="ru-RU" dirty="0" smtClean="0"/>
              <a:t>по итогам 2016 года. </a:t>
            </a:r>
          </a:p>
          <a:p>
            <a:pPr defTabSz="4158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14338" fontAlgn="base">
              <a:spcBef>
                <a:spcPct val="0"/>
              </a:spcBef>
              <a:spcAft>
                <a:spcPct val="0"/>
              </a:spcAft>
            </a:pPr>
            <a:fld id="{58A52B31-7FE7-4C90-9D8B-8521B73E27E1}" type="slidenum">
              <a:rPr lang="ru-RU">
                <a:cs typeface="Arial" charset="0"/>
              </a:rPr>
              <a:pPr defTabSz="414338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12700">
              <a:lnSpc>
                <a:spcPct val="115000"/>
              </a:lnSpc>
              <a:spcBef>
                <a:spcPct val="0"/>
              </a:spcBef>
            </a:pPr>
            <a:endParaRPr lang="ru-RU" sz="1200" b="1" smtClean="0">
              <a:solidFill>
                <a:srgbClr val="006E56"/>
              </a:solidFill>
              <a:latin typeface="Museo Sans Cyrl 700"/>
              <a:ea typeface="Museo Sans Cyrl 700"/>
              <a:cs typeface="Museo Sans Cyrl 700"/>
            </a:endParaRPr>
          </a:p>
          <a:p>
            <a:pPr marL="12700">
              <a:spcBef>
                <a:spcPct val="0"/>
              </a:spcBef>
            </a:pPr>
            <a:r>
              <a:rPr lang="ru-RU" sz="1200" b="1" smtClean="0">
                <a:solidFill>
                  <a:srgbClr val="006E56"/>
                </a:solidFill>
                <a:latin typeface="Museo Sans Cyrl 700"/>
                <a:ea typeface="Museo Sans Cyrl 700"/>
                <a:cs typeface="Museo Sans Cyrl 700"/>
              </a:rPr>
              <a:t>Только безопасные сайты и приложения: </a:t>
            </a:r>
            <a:r>
              <a:rPr lang="ru-RU" sz="1200" smtClean="0">
                <a:solidFill>
                  <a:srgbClr val="006E56"/>
                </a:solidFill>
                <a:latin typeface="Museo Sans Cyrl 300"/>
                <a:ea typeface="Museo Sans Cyrl 300"/>
                <a:cs typeface="Museo Sans Cyrl 300"/>
              </a:rPr>
              <a:t>Вы можете избавить детей</a:t>
            </a:r>
            <a:r>
              <a:rPr lang="ru-RU" sz="1200" smtClean="0">
                <a:latin typeface="Museo Sans Cyrl 300"/>
                <a:ea typeface="Museo Sans Cyrl 300"/>
                <a:cs typeface="Museo Sans Cyrl 300"/>
              </a:rPr>
              <a:t> </a:t>
            </a:r>
            <a:r>
              <a:rPr lang="ru-RU" sz="1200" smtClean="0">
                <a:solidFill>
                  <a:srgbClr val="006E56"/>
                </a:solidFill>
                <a:latin typeface="Museo Sans Cyrl 300"/>
                <a:ea typeface="Museo Sans Cyrl 300"/>
                <a:cs typeface="Museo Sans Cyrl 300"/>
              </a:rPr>
              <a:t>от неподходящего их возрасту контента, выбрав, какие категории сайтов и приложений им можно видеть, а какие нельзя.</a:t>
            </a:r>
            <a:endParaRPr lang="ru-RU" sz="1200" smtClean="0">
              <a:latin typeface="Museo Sans Cyrl 300"/>
              <a:ea typeface="Museo Sans Cyrl 300"/>
              <a:cs typeface="Museo Sans Cyrl 300"/>
            </a:endParaRPr>
          </a:p>
          <a:p>
            <a:pPr marL="12700">
              <a:lnSpc>
                <a:spcPct val="115000"/>
              </a:lnSpc>
              <a:spcBef>
                <a:spcPct val="0"/>
              </a:spcBef>
            </a:pPr>
            <a:endParaRPr lang="ru-RU" sz="1200" smtClean="0">
              <a:latin typeface="Museo Sans Cyrl 700"/>
              <a:ea typeface="Museo Sans Cyrl 700"/>
              <a:cs typeface="Museo Sans Cyrl 700"/>
            </a:endParaRPr>
          </a:p>
          <a:p>
            <a:pPr marL="12700">
              <a:lnSpc>
                <a:spcPct val="115000"/>
              </a:lnSpc>
              <a:spcBef>
                <a:spcPct val="0"/>
              </a:spcBef>
            </a:pPr>
            <a:endParaRPr lang="ru-RU" sz="1200" b="1" smtClean="0">
              <a:solidFill>
                <a:srgbClr val="006E56"/>
              </a:solidFill>
              <a:latin typeface="Museo Sans Cyrl 700"/>
              <a:ea typeface="Museo Sans Cyrl 700"/>
              <a:cs typeface="Museo Sans Cyrl 700"/>
            </a:endParaRPr>
          </a:p>
          <a:p>
            <a:pPr marL="12700">
              <a:lnSpc>
                <a:spcPct val="115000"/>
              </a:lnSpc>
              <a:spcBef>
                <a:spcPct val="0"/>
              </a:spcBef>
            </a:pPr>
            <a:endParaRPr lang="ru-RU" sz="1200" b="1" smtClean="0">
              <a:solidFill>
                <a:srgbClr val="006E56"/>
              </a:solidFill>
              <a:latin typeface="Museo Sans Cyrl 700"/>
              <a:ea typeface="Museo Sans Cyrl 700"/>
              <a:cs typeface="Museo Sans Cyrl 700"/>
            </a:endParaRPr>
          </a:p>
          <a:p>
            <a:pPr marL="12700">
              <a:lnSpc>
                <a:spcPct val="115000"/>
              </a:lnSpc>
              <a:spcBef>
                <a:spcPct val="0"/>
              </a:spcBef>
            </a:pPr>
            <a:r>
              <a:rPr lang="ru-RU" sz="1200" b="1" smtClean="0">
                <a:solidFill>
                  <a:srgbClr val="006E56"/>
                </a:solidFill>
                <a:latin typeface="Museo Sans Cyrl 700"/>
                <a:ea typeface="Museo Sans Cyrl 700"/>
                <a:cs typeface="Museo Sans Cyrl 700"/>
              </a:rPr>
              <a:t>Ограничение времени, проводимого в интернете: </a:t>
            </a:r>
            <a:r>
              <a:rPr lang="ru-RU" sz="1200" smtClean="0">
                <a:solidFill>
                  <a:srgbClr val="006E56"/>
                </a:solidFill>
                <a:latin typeface="Museo Sans Cyrl 300"/>
                <a:ea typeface="Museo Sans Cyrl 300"/>
                <a:cs typeface="Museo Sans Cyrl 300"/>
              </a:rPr>
              <a:t>Научите детей правильно распределять свое время.</a:t>
            </a:r>
            <a:endParaRPr lang="ru-RU" sz="1200" smtClean="0">
              <a:latin typeface="Museo Sans Cyrl 300"/>
              <a:ea typeface="Museo Sans Cyrl 300"/>
              <a:cs typeface="Museo Sans Cyrl 300"/>
            </a:endParaRPr>
          </a:p>
          <a:p>
            <a:pPr marL="12700">
              <a:spcBef>
                <a:spcPts val="388"/>
              </a:spcBef>
            </a:pPr>
            <a:r>
              <a:rPr lang="ru-RU" sz="1200" smtClean="0">
                <a:solidFill>
                  <a:srgbClr val="006E56"/>
                </a:solidFill>
                <a:latin typeface="Museo Sans Cyrl 300"/>
                <a:ea typeface="Museo Sans Cyrl 300"/>
                <a:cs typeface="Museo Sans Cyrl 300"/>
              </a:rPr>
              <a:t>Определите, сколько часов</a:t>
            </a:r>
            <a:r>
              <a:rPr lang="ru-RU" sz="1200" smtClean="0">
                <a:latin typeface="Museo Sans Cyrl 300"/>
                <a:ea typeface="Museo Sans Cyrl 300"/>
                <a:cs typeface="Museo Sans Cyrl 300"/>
              </a:rPr>
              <a:t> </a:t>
            </a:r>
            <a:r>
              <a:rPr lang="ru-RU" sz="1200" smtClean="0">
                <a:solidFill>
                  <a:srgbClr val="006E56"/>
                </a:solidFill>
                <a:latin typeface="Museo Sans Cyrl 300"/>
                <a:ea typeface="Museo Sans Cyrl 300"/>
                <a:cs typeface="Museo Sans Cyrl 300"/>
              </a:rPr>
              <a:t>в день отводить на компьютер, мобильное устройство, интернет, игры</a:t>
            </a:r>
            <a:r>
              <a:rPr lang="ru-RU" sz="1200" smtClean="0">
                <a:latin typeface="Museo Sans Cyrl 300"/>
                <a:ea typeface="Museo Sans Cyrl 300"/>
                <a:cs typeface="Museo Sans Cyrl 300"/>
              </a:rPr>
              <a:t> </a:t>
            </a:r>
            <a:r>
              <a:rPr lang="ru-RU" sz="1200" smtClean="0">
                <a:solidFill>
                  <a:srgbClr val="006E56"/>
                </a:solidFill>
                <a:latin typeface="Museo Sans Cyrl 300"/>
                <a:ea typeface="Museo Sans Cyrl 300"/>
                <a:cs typeface="Museo Sans Cyrl 300"/>
              </a:rPr>
              <a:t>и разные приложения.</a:t>
            </a:r>
            <a:endParaRPr lang="ru-RU" sz="1200" smtClean="0">
              <a:latin typeface="Museo Sans Cyrl 300"/>
              <a:ea typeface="Museo Sans Cyrl 300"/>
              <a:cs typeface="Museo Sans Cyrl 300"/>
            </a:endParaRPr>
          </a:p>
          <a:p>
            <a:pPr marL="12700">
              <a:lnSpc>
                <a:spcPct val="115000"/>
              </a:lnSpc>
              <a:spcBef>
                <a:spcPct val="0"/>
              </a:spcBef>
            </a:pPr>
            <a:endParaRPr lang="ru-RU" sz="1200" b="1" smtClean="0">
              <a:solidFill>
                <a:srgbClr val="006E56"/>
              </a:solidFill>
              <a:latin typeface="Museo Sans Cyrl 300"/>
              <a:ea typeface="Museo Sans Cyrl 300"/>
              <a:cs typeface="Museo Sans Cyrl 300"/>
            </a:endParaRPr>
          </a:p>
          <a:p>
            <a:pPr marL="12700">
              <a:lnSpc>
                <a:spcPct val="115000"/>
              </a:lnSpc>
              <a:spcBef>
                <a:spcPct val="0"/>
              </a:spcBef>
            </a:pPr>
            <a:r>
              <a:rPr lang="ru-RU" sz="1200" b="1" smtClean="0">
                <a:solidFill>
                  <a:srgbClr val="006E56"/>
                </a:solidFill>
                <a:latin typeface="Museo Sans Cyrl 300"/>
                <a:ea typeface="Museo Sans Cyrl 300"/>
                <a:cs typeface="Museo Sans Cyrl 300"/>
              </a:rPr>
              <a:t>Безопасное общение: </a:t>
            </a:r>
            <a:r>
              <a:rPr lang="ru-RU" sz="1200" smtClean="0">
                <a:solidFill>
                  <a:srgbClr val="006E56"/>
                </a:solidFill>
                <a:latin typeface="Museo Sans Cyrl 300"/>
                <a:ea typeface="Museo Sans Cyrl 300"/>
                <a:cs typeface="Museo Sans Cyrl 300"/>
              </a:rPr>
              <a:t>Получайте статистику звонков и SMS вашего ребенка</a:t>
            </a:r>
            <a:r>
              <a:rPr lang="ru-RU" sz="1200" smtClean="0">
                <a:latin typeface="Museo Sans Cyrl 300"/>
                <a:ea typeface="Museo Sans Cyrl 300"/>
                <a:cs typeface="Museo Sans Cyrl 300"/>
              </a:rPr>
              <a:t> </a:t>
            </a:r>
            <a:r>
              <a:rPr lang="ru-RU" sz="1200" smtClean="0">
                <a:solidFill>
                  <a:srgbClr val="006E56"/>
                </a:solidFill>
                <a:latin typeface="Museo Sans Cyrl 300"/>
                <a:ea typeface="Museo Sans Cyrl 300"/>
                <a:cs typeface="Museo Sans Cyrl 300"/>
              </a:rPr>
              <a:t>на устройстве Android, чтобы быть в курсе</a:t>
            </a:r>
            <a:r>
              <a:rPr lang="ru-RU" sz="1200" smtClean="0">
                <a:latin typeface="Museo Sans Cyrl 300"/>
                <a:ea typeface="Museo Sans Cyrl 300"/>
                <a:cs typeface="Museo Sans Cyrl 300"/>
              </a:rPr>
              <a:t> </a:t>
            </a:r>
            <a:r>
              <a:rPr lang="ru-RU" sz="1200" smtClean="0">
                <a:solidFill>
                  <a:srgbClr val="006E56"/>
                </a:solidFill>
                <a:latin typeface="Museo Sans Cyrl 300"/>
                <a:ea typeface="Museo Sans Cyrl 300"/>
                <a:cs typeface="Museo Sans Cyrl 300"/>
              </a:rPr>
              <a:t>с кем он общается, и предотвратить опасные связи</a:t>
            </a:r>
            <a:r>
              <a:rPr lang="ru-RU" sz="1200" smtClean="0">
                <a:solidFill>
                  <a:srgbClr val="006E56"/>
                </a:solidFill>
                <a:latin typeface="Museo Sans Rounded 300"/>
                <a:ea typeface="Museo Sans Rounded 300"/>
                <a:cs typeface="Museo Sans Rounded 300"/>
              </a:rPr>
              <a:t>.</a:t>
            </a:r>
            <a:r>
              <a:rPr lang="ru-RU" sz="1200" smtClean="0">
                <a:latin typeface="Museo Sans Rounded 300"/>
                <a:ea typeface="Museo Sans Rounded 300"/>
                <a:cs typeface="Museo Sans Rounded 300"/>
              </a:rPr>
              <a:t> </a:t>
            </a:r>
            <a:r>
              <a:rPr lang="ru-RU" sz="1200" smtClean="0">
                <a:solidFill>
                  <a:srgbClr val="006E56"/>
                </a:solidFill>
                <a:latin typeface="Museo Sans Cyrl 300"/>
                <a:ea typeface="Museo Sans Cyrl 300"/>
                <a:cs typeface="Museo Sans Cyrl 300"/>
              </a:rPr>
              <a:t>Будьте в курсе изменения количества друзей вашего ребенка на Facebook</a:t>
            </a:r>
            <a:r>
              <a:rPr lang="ru-RU" sz="1200" smtClean="0">
                <a:latin typeface="Museo Sans Cyrl 300"/>
                <a:ea typeface="Museo Sans Cyrl 300"/>
                <a:cs typeface="Museo Sans Cyrl 300"/>
              </a:rPr>
              <a:t>  </a:t>
            </a:r>
            <a:r>
              <a:rPr lang="ru-RU" sz="1200" smtClean="0">
                <a:solidFill>
                  <a:srgbClr val="006E56"/>
                </a:solidFill>
                <a:latin typeface="Museo Sans Cyrl 300"/>
                <a:ea typeface="Museo Sans Cyrl 300"/>
                <a:cs typeface="Museo Sans Cyrl 300"/>
              </a:rPr>
              <a:t>и отслеживайте его публикации через удобный интерфейс.</a:t>
            </a:r>
          </a:p>
          <a:p>
            <a:pPr marL="12700">
              <a:lnSpc>
                <a:spcPct val="115000"/>
              </a:lnSpc>
              <a:spcBef>
                <a:spcPct val="0"/>
              </a:spcBef>
            </a:pPr>
            <a:endParaRPr lang="ru-RU" sz="1200" smtClean="0">
              <a:solidFill>
                <a:srgbClr val="006E56"/>
              </a:solidFill>
              <a:latin typeface="Museo Sans Cyrl 300"/>
              <a:ea typeface="Museo Sans Cyrl 300"/>
              <a:cs typeface="Museo Sans Cyrl 300"/>
            </a:endParaRPr>
          </a:p>
          <a:p>
            <a:pPr marL="12700">
              <a:lnSpc>
                <a:spcPct val="115000"/>
              </a:lnSpc>
              <a:spcBef>
                <a:spcPct val="0"/>
              </a:spcBef>
            </a:pPr>
            <a:r>
              <a:rPr lang="ru-RU" sz="1200" b="1" smtClean="0">
                <a:solidFill>
                  <a:srgbClr val="006E56"/>
                </a:solidFill>
                <a:latin typeface="Museo Sans Cyrl 700"/>
                <a:ea typeface="Museo Sans Cyrl 700"/>
                <a:cs typeface="Museo Sans Cyrl 700"/>
              </a:rPr>
              <a:t>Мгновенные уведомления о нарушении правил</a:t>
            </a:r>
            <a:r>
              <a:rPr lang="ru-RU" sz="1200" smtClean="0">
                <a:latin typeface="Museo Sans Cyrl 700"/>
                <a:ea typeface="Museo Sans Cyrl 700"/>
                <a:cs typeface="Museo Sans Cyrl 700"/>
              </a:rPr>
              <a:t> </a:t>
            </a:r>
            <a:r>
              <a:rPr lang="ru-RU" sz="1200" b="1" smtClean="0">
                <a:solidFill>
                  <a:srgbClr val="006E56"/>
                </a:solidFill>
                <a:latin typeface="Museo Sans Cyrl 700"/>
                <a:ea typeface="Museo Sans Cyrl 700"/>
                <a:cs typeface="Museo Sans Cyrl 700"/>
              </a:rPr>
              <a:t>и опасных событиях: </a:t>
            </a:r>
            <a:r>
              <a:rPr lang="ru-RU" sz="1200" smtClean="0">
                <a:solidFill>
                  <a:srgbClr val="006E56"/>
                </a:solidFill>
                <a:latin typeface="Museo Sans Cyrl 300"/>
                <a:ea typeface="Museo Sans Cyrl 300"/>
                <a:cs typeface="Museo Sans Cyrl 300"/>
              </a:rPr>
              <a:t>Получайте мгновенные уведомления по электронной почте или на мобильный телефон, как только</a:t>
            </a:r>
            <a:r>
              <a:rPr lang="ru-RU" sz="1200" smtClean="0">
                <a:latin typeface="Museo Sans Cyrl 300"/>
                <a:ea typeface="Museo Sans Cyrl 300"/>
                <a:cs typeface="Museo Sans Cyrl 300"/>
              </a:rPr>
              <a:t> </a:t>
            </a:r>
            <a:r>
              <a:rPr lang="ru-RU" sz="1200" smtClean="0">
                <a:solidFill>
                  <a:srgbClr val="006E56"/>
                </a:solidFill>
                <a:latin typeface="Museo Sans Cyrl 300"/>
                <a:ea typeface="Museo Sans Cyrl 300"/>
                <a:cs typeface="Museo Sans Cyrl 300"/>
              </a:rPr>
              <a:t>с вашим ребенком происходит что-то нежелательное.</a:t>
            </a:r>
            <a:endParaRPr lang="ru-RU" sz="1200" smtClean="0">
              <a:latin typeface="Museo Sans Cyrl 300"/>
              <a:ea typeface="Museo Sans Cyrl 300"/>
              <a:cs typeface="Museo Sans Cyrl 300"/>
            </a:endParaRPr>
          </a:p>
          <a:p>
            <a:pPr marL="12700">
              <a:lnSpc>
                <a:spcPct val="115000"/>
              </a:lnSpc>
              <a:spcBef>
                <a:spcPct val="0"/>
              </a:spcBef>
            </a:pPr>
            <a:endParaRPr lang="ru-RU" sz="1200" smtClean="0">
              <a:latin typeface="Museo Sans Cyrl 700"/>
              <a:ea typeface="Museo Sans Cyrl 700"/>
              <a:cs typeface="Museo Sans Cyrl 700"/>
            </a:endParaRPr>
          </a:p>
          <a:p>
            <a:pPr marL="12700">
              <a:lnSpc>
                <a:spcPct val="115000"/>
              </a:lnSpc>
              <a:spcBef>
                <a:spcPct val="0"/>
              </a:spcBef>
            </a:pPr>
            <a:endParaRPr lang="ru-RU" sz="1200" smtClean="0">
              <a:latin typeface="Museo Sans Cyrl 300"/>
              <a:ea typeface="Museo Sans Cyrl 300"/>
              <a:cs typeface="Museo Sans Cyrl 300"/>
            </a:endParaRPr>
          </a:p>
          <a:p>
            <a:pPr marL="12700">
              <a:spcBef>
                <a:spcPct val="0"/>
              </a:spcBef>
            </a:pPr>
            <a:endParaRPr lang="ru-RU" smtClean="0"/>
          </a:p>
        </p:txBody>
      </p:sp>
      <p:sp>
        <p:nvSpPr>
          <p:cNvPr id="563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14338" fontAlgn="base">
              <a:spcBef>
                <a:spcPct val="0"/>
              </a:spcBef>
              <a:spcAft>
                <a:spcPct val="0"/>
              </a:spcAft>
            </a:pPr>
            <a:fld id="{7C13D034-216E-4941-9A0C-13FCE3B34E40}" type="slidenum">
              <a:rPr lang="ru-RU">
                <a:cs typeface="Arial" charset="0"/>
              </a:rPr>
              <a:pPr defTabSz="414338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Это функция появилась только что. Это наш ответ на многочисленные группы смерти Вконтакте и другие опасные и подозрительные группы.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14338" fontAlgn="base">
              <a:spcBef>
                <a:spcPct val="0"/>
              </a:spcBef>
              <a:spcAft>
                <a:spcPct val="0"/>
              </a:spcAft>
            </a:pPr>
            <a:fld id="{9A257B04-C75D-4D93-BE2C-52BA251F9063}" type="slidenum">
              <a:rPr lang="ru-RU">
                <a:cs typeface="Arial" charset="0"/>
              </a:rPr>
              <a:pPr defTabSz="414338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Эти советы для вас, друзья! Именно это вы должны знать о детской интернет-безопасности. Однако не все из этого стоит рассказывать детям.</a:t>
            </a:r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14338" fontAlgn="base">
              <a:spcBef>
                <a:spcPct val="0"/>
              </a:spcBef>
              <a:spcAft>
                <a:spcPct val="0"/>
              </a:spcAft>
            </a:pPr>
            <a:fld id="{44505AE3-2940-49DA-9483-E8545740183D}" type="slidenum">
              <a:rPr lang="ru-RU">
                <a:solidFill>
                  <a:srgbClr val="000000"/>
                </a:solidFill>
                <a:cs typeface="Arial" charset="0"/>
              </a:rPr>
              <a:pPr defTabSz="414338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>
              <a:spcBef>
                <a:spcPct val="0"/>
              </a:spcBef>
            </a:pPr>
            <a:r>
              <a:rPr lang="ru-RU" sz="800" smtClean="0"/>
              <a:t>Но помните — одних технических средств недостаточно для обеспечения безопасности ребёнка. Общайтесь с ним! Даже самое отличное защитное решение не заменит разговор по душам. Важно иметь доверительные отношения с ребёнком, чтобы он не боялся и не стеснялся рассказывать о возникающих проблемах. Покажите ему, что вы ему доверяете и что всё, что вы делаете, включая установку защитных решений, — это лишь для его пользы и для вашего спокойствия, которое, мы уверены, ему тоже важно. И не забудьте рассказать ему основные правила безопасного поведения в Интернете:</a:t>
            </a:r>
            <a:endParaRPr lang="ru-RU" smtClean="0"/>
          </a:p>
          <a:p>
            <a:pPr defTabSz="914400">
              <a:spcBef>
                <a:spcPct val="0"/>
              </a:spcBef>
            </a:pPr>
            <a:endParaRPr lang="ru-RU" smtClean="0"/>
          </a:p>
          <a:p>
            <a:pPr defTabSz="914400">
              <a:spcBef>
                <a:spcPct val="0"/>
              </a:spcBef>
            </a:pPr>
            <a:r>
              <a:rPr lang="ru-RU" sz="800" smtClean="0">
                <a:solidFill>
                  <a:srgbClr val="000000"/>
                </a:solidFill>
              </a:rPr>
              <a:t>Всегда будь в курсе новинок в цифровом мире;</a:t>
            </a:r>
          </a:p>
          <a:p>
            <a:pPr defTabSz="914400">
              <a:spcBef>
                <a:spcPct val="0"/>
              </a:spcBef>
            </a:pPr>
            <a:r>
              <a:rPr lang="ru-RU" sz="800" smtClean="0">
                <a:solidFill>
                  <a:srgbClr val="000000"/>
                </a:solidFill>
              </a:rPr>
              <a:t>Рассказывай родителям, если у тебя есть или страхи, связанные с Интернетом;</a:t>
            </a:r>
          </a:p>
          <a:p>
            <a:pPr defTabSz="914400">
              <a:spcBef>
                <a:spcPct val="0"/>
              </a:spcBef>
            </a:pPr>
            <a:r>
              <a:rPr lang="ru-RU" sz="800" smtClean="0">
                <a:solidFill>
                  <a:srgbClr val="000000"/>
                </a:solidFill>
              </a:rPr>
              <a:t>Не оставляй в публичном доступе и не отправляй незнакомцам при общении в сети свою контактную информацию или финансовые данные; </a:t>
            </a:r>
          </a:p>
          <a:p>
            <a:pPr defTabSz="914400">
              <a:spcBef>
                <a:spcPct val="0"/>
              </a:spcBef>
            </a:pPr>
            <a:r>
              <a:rPr lang="ru-RU" sz="800" smtClean="0">
                <a:solidFill>
                  <a:srgbClr val="000000"/>
                </a:solidFill>
              </a:rPr>
              <a:t>Не соглашайся на уговоры незнакомых людей в Сети о личной встрече; </a:t>
            </a:r>
          </a:p>
          <a:p>
            <a:pPr defTabSz="914400">
              <a:spcBef>
                <a:spcPct val="0"/>
              </a:spcBef>
            </a:pPr>
            <a:r>
              <a:rPr lang="ru-RU" sz="800" smtClean="0">
                <a:solidFill>
                  <a:srgbClr val="000000"/>
                </a:solidFill>
              </a:rPr>
              <a:t>Не переходить по ссылкам в сообщениях от неизвестных адресатов и не открывай спам-сообщения;</a:t>
            </a:r>
          </a:p>
          <a:p>
            <a:pPr defTabSz="914400">
              <a:spcBef>
                <a:spcPct val="0"/>
              </a:spcBef>
            </a:pPr>
            <a:r>
              <a:rPr lang="ru-RU" sz="800" smtClean="0">
                <a:solidFill>
                  <a:srgbClr val="000000"/>
                </a:solidFill>
              </a:rPr>
              <a:t>Не поддавайся на чрезмерно заманчивые предложения в Интернете;</a:t>
            </a:r>
          </a:p>
          <a:p>
            <a:pPr defTabSz="914400">
              <a:spcBef>
                <a:spcPct val="0"/>
              </a:spcBef>
            </a:pPr>
            <a:r>
              <a:rPr lang="ru-RU" sz="800" smtClean="0">
                <a:solidFill>
                  <a:srgbClr val="000000"/>
                </a:solidFill>
              </a:rPr>
              <a:t>Помни, при покупках в Интернете ты тратишь реальные деньги.</a:t>
            </a:r>
          </a:p>
          <a:p>
            <a:pPr defTabSz="914400">
              <a:spcBef>
                <a:spcPct val="0"/>
              </a:spcBef>
            </a:pPr>
            <a:endParaRPr lang="ru-RU" sz="800" smtClean="0">
              <a:solidFill>
                <a:srgbClr val="000000"/>
              </a:solidFill>
            </a:endParaRPr>
          </a:p>
          <a:p>
            <a:pPr defTabSz="914400">
              <a:spcBef>
                <a:spcPct val="0"/>
              </a:spcBef>
            </a:pPr>
            <a:r>
              <a:rPr lang="ru-RU" sz="800" smtClean="0">
                <a:solidFill>
                  <a:srgbClr val="000000"/>
                </a:solidFill>
              </a:rPr>
              <a:t>И самое главное помни, что общение в Сети – тоже самое, что общение в реальной жизни. Опасности теже.</a:t>
            </a:r>
          </a:p>
          <a:p>
            <a:pPr defTabSz="914400">
              <a:spcBef>
                <a:spcPct val="0"/>
              </a:spcBef>
            </a:pPr>
            <a:endParaRPr lang="ru-RU" smtClean="0"/>
          </a:p>
          <a:p>
            <a:pPr defTabSz="914400">
              <a:spcBef>
                <a:spcPct val="0"/>
              </a:spcBef>
            </a:pPr>
            <a:endParaRPr lang="ru-RU" smtClean="0"/>
          </a:p>
        </p:txBody>
      </p:sp>
      <p:sp>
        <p:nvSpPr>
          <p:cNvPr id="634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14338" fontAlgn="base">
              <a:spcBef>
                <a:spcPct val="0"/>
              </a:spcBef>
              <a:spcAft>
                <a:spcPct val="0"/>
              </a:spcAft>
            </a:pPr>
            <a:fld id="{84A465C1-ADFB-4468-B3FD-88D49B8BE86B}" type="slidenum">
              <a:rPr lang="ru-RU">
                <a:cs typeface="Arial" charset="0"/>
              </a:rPr>
              <a:pPr defTabSz="414338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14338" fontAlgn="base">
              <a:spcBef>
                <a:spcPct val="0"/>
              </a:spcBef>
              <a:spcAft>
                <a:spcPct val="0"/>
              </a:spcAft>
            </a:pPr>
            <a:fld id="{6B6E2051-1542-4BDA-BDEE-3E5831F61E62}" type="slidenum">
              <a:rPr lang="ru-RU">
                <a:cs typeface="Arial" charset="0"/>
              </a:rPr>
              <a:pPr defTabSz="414338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Опасная!</a:t>
            </a:r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Опасная (Вписки в Казахстане)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75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14338" fontAlgn="base">
              <a:spcBef>
                <a:spcPct val="0"/>
              </a:spcBef>
              <a:spcAft>
                <a:spcPct val="0"/>
              </a:spcAft>
            </a:pPr>
            <a:fld id="{2F5B46F5-FE6F-4531-BDB6-45F3F654F296}" type="slidenum">
              <a:rPr lang="ru-RU">
                <a:cs typeface="Arial" charset="0"/>
              </a:rPr>
              <a:pPr defTabSz="414338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Опасная!</a:t>
            </a:r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(Реклама продажи наркотиков в казахской группе про Вписки) </a:t>
            </a:r>
          </a:p>
        </p:txBody>
      </p:sp>
      <p:sp>
        <p:nvSpPr>
          <p:cNvPr id="696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14338" fontAlgn="base">
              <a:spcBef>
                <a:spcPct val="0"/>
              </a:spcBef>
              <a:spcAft>
                <a:spcPct val="0"/>
              </a:spcAft>
            </a:pPr>
            <a:fld id="{1EBD4577-CCCF-4A37-A459-246271735EDA}" type="slidenum">
              <a:rPr lang="ru-RU">
                <a:cs typeface="Arial" charset="0"/>
              </a:rPr>
              <a:pPr defTabSz="414338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Безобидный!</a:t>
            </a:r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Этот паблик оформлен китами и странными цифрами. На самом деле это совершенно безобидный паблик, который предоставляет качественные обзоры на разные музыкальные альбомы. Не всё, что с китами – суицид! Не стоит доводить до абсурда! Изображение китов в мире, в данный момент в тренде (и никакого подтекста в большинстве случаев не несут).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14338" fontAlgn="base">
              <a:spcBef>
                <a:spcPct val="0"/>
              </a:spcBef>
              <a:spcAft>
                <a:spcPct val="0"/>
              </a:spcAft>
            </a:pPr>
            <a:fld id="{BCD878CA-9306-4100-9C9F-C88C60E24BAF}" type="slidenum">
              <a:rPr lang="ru-RU">
                <a:cs typeface="Arial" charset="0"/>
              </a:rPr>
              <a:pPr defTabSz="414338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Что же на самом деле делают дети в Интернете?</a:t>
            </a:r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Порнография на сегодня не является самым  острым вопросом. По статистике «Лаборатории Касперского», дети в последние годы интересуются этой темой значительно меньше. К тому же куда более опасными и, к сожалению, популярными темами детских интересов в последнее время стали сайты посвященные алкоголю и наркотикам, или самоубийствам. Вот так сегодня выглядит статистика потенциально опасных интернет-активностей детей. Первое место по количеству заходов занимают ресурсы для интернет-коммуникации (в основном это соцсети), на втором месте игры, тройку замыкают сайты категории «алкоголь, табак, наркотические средства».</a:t>
            </a:r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Согласно статистике* «Лаборатории Касперского», 77% нежелательной интернет-активности казахстанских детей приходится на средства общения, подавляющую долю среди которых занимают социальные сети. В среднем по миру этот показатель составил 63%, то есть юные жители Казахстана оказались одними из наиболее активных пользователей соцсетей. Однако именно там их подстерегает много опасностей.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14338" fontAlgn="base">
              <a:spcBef>
                <a:spcPct val="0"/>
              </a:spcBef>
              <a:spcAft>
                <a:spcPct val="0"/>
              </a:spcAft>
            </a:pPr>
            <a:fld id="{86B004F9-0FE3-482B-AD14-8E775906F11E}" type="slidenum">
              <a:rPr lang="ru-RU">
                <a:cs typeface="Arial" charset="0"/>
              </a:rPr>
              <a:pPr defTabSz="414338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Безобидный!</a:t>
            </a:r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Группа, которая называется Амфетамин, на деле никакого отношения к наркотикам она не имеет, даже наоборот – спорт, красота, шмоточки.</a:t>
            </a:r>
          </a:p>
        </p:txBody>
      </p:sp>
      <p:sp>
        <p:nvSpPr>
          <p:cNvPr id="737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14338" fontAlgn="base">
              <a:spcBef>
                <a:spcPct val="0"/>
              </a:spcBef>
              <a:spcAft>
                <a:spcPct val="0"/>
              </a:spcAft>
            </a:pPr>
            <a:fld id="{D40F5E85-B82A-4F42-B641-3E6848019880}" type="slidenum">
              <a:rPr lang="ru-RU">
                <a:cs typeface="Arial" charset="0"/>
              </a:rPr>
              <a:pPr defTabSz="414338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Относительно опасная!</a:t>
            </a:r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Группа, которая посвящена помощи, желающим покончить с собой. Мы о таких группах сообщаем родителю, так как это тоже является сигналом, на который стоит обратить внимание родителю. Мы не сообщаем о группах, которые посвящены борьбе с китами, так как это скорее общественное движение против, чем сигнал об опасности.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57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14338" fontAlgn="base">
              <a:spcBef>
                <a:spcPct val="0"/>
              </a:spcBef>
              <a:spcAft>
                <a:spcPct val="0"/>
              </a:spcAft>
            </a:pPr>
            <a:fld id="{FA3109F8-FC74-497F-8DAE-81806CC41DA7}" type="slidenum">
              <a:rPr lang="ru-RU">
                <a:cs typeface="Arial" charset="0"/>
              </a:rPr>
              <a:pPr defTabSz="414338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Опасная (порезы, самобичевание)</a:t>
            </a:r>
          </a:p>
        </p:txBody>
      </p:sp>
      <p:sp>
        <p:nvSpPr>
          <p:cNvPr id="778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14338" fontAlgn="base">
              <a:spcBef>
                <a:spcPct val="0"/>
              </a:spcBef>
              <a:spcAft>
                <a:spcPct val="0"/>
              </a:spcAft>
            </a:pPr>
            <a:fld id="{F5723C87-6341-4BA3-9D4E-7271D369A4CF}" type="slidenum">
              <a:rPr lang="ru-RU">
                <a:cs typeface="Arial" charset="0"/>
              </a:rPr>
              <a:pPr defTabSz="414338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98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14338" fontAlgn="base">
              <a:spcBef>
                <a:spcPct val="0"/>
              </a:spcBef>
              <a:spcAft>
                <a:spcPct val="0"/>
              </a:spcAft>
            </a:pPr>
            <a:fld id="{908A49D1-A13A-45B1-8DE1-69853F7378E4}" type="slidenum">
              <a:rPr lang="ru-RU">
                <a:cs typeface="Arial" charset="0"/>
              </a:rPr>
              <a:pPr defTabSz="414338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Представим, что ваш ребенок выложил подобную фото.  Хорошая фото? Нет ли в ней рисков? Что вы ему скажете? Какие опасности может за собой повлечь? </a:t>
            </a:r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Это классический овершеринг. Девочка хотела лишь похвалиться новым паспортом. Но эти даннеы могут попасть в руки злоумышленников.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19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14338" fontAlgn="base">
              <a:spcBef>
                <a:spcPct val="0"/>
              </a:spcBef>
              <a:spcAft>
                <a:spcPct val="0"/>
              </a:spcAft>
            </a:pPr>
            <a:fld id="{2B0F7751-BE9A-4936-A1F3-F5C7FAD6F50C}" type="slidenum">
              <a:rPr lang="ru-RU">
                <a:cs typeface="Arial" charset="0"/>
              </a:rPr>
              <a:pPr defTabSz="414338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Фото с дорогим подарком также может послужить наводкой для вертуальных или вполне реальных грабителей</a:t>
            </a:r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14338" fontAlgn="base">
              <a:spcBef>
                <a:spcPct val="0"/>
              </a:spcBef>
              <a:spcAft>
                <a:spcPct val="0"/>
              </a:spcAft>
            </a:pPr>
            <a:fld id="{0FF8CFAD-0C96-4E9C-B9D1-4DF3706C1394}" type="slidenum">
              <a:rPr lang="ru-RU">
                <a:cs typeface="Arial" charset="0"/>
              </a:rPr>
              <a:pPr defTabSz="414338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Вполне реальная ситуация: Ребенок запостил с геотегом на домашний адрес радостное сообщение, что вместе с родителями уезжаешь на Бали (Турцию) на целый месяц. Цветочки поливать будет тетя Клава раз в неделю… На следующий день квартиру ограбили).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60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14338" fontAlgn="base">
              <a:spcBef>
                <a:spcPct val="0"/>
              </a:spcBef>
              <a:spcAft>
                <a:spcPct val="0"/>
              </a:spcAft>
            </a:pPr>
            <a:fld id="{07437CB6-E6B8-48B5-B803-EB3DD15C0FEC}" type="slidenum">
              <a:rPr lang="ru-RU">
                <a:cs typeface="Arial" charset="0"/>
              </a:rPr>
              <a:pPr defTabSz="414338"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80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14338" fontAlgn="base">
              <a:spcBef>
                <a:spcPct val="0"/>
              </a:spcBef>
              <a:spcAft>
                <a:spcPct val="0"/>
              </a:spcAft>
            </a:pPr>
            <a:fld id="{1323DDCC-1ADD-49B3-A243-DB63231C26ED}" type="slidenum">
              <a:rPr lang="ru-RU">
                <a:cs typeface="Arial" charset="0"/>
              </a:rPr>
              <a:pPr defTabSz="414338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ВКонтакте – самая популярная соцсеть в России! На нее приходится 67% всех заходов детей в соцсети. </a:t>
            </a:r>
          </a:p>
          <a:p>
            <a:pPr>
              <a:spcBef>
                <a:spcPct val="0"/>
              </a:spcBef>
            </a:pPr>
            <a:r>
              <a:rPr lang="ru-RU" smtClean="0"/>
              <a:t>Однако именно соцсети являются основной площадкой для многих угроз.</a:t>
            </a:r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14338" fontAlgn="base">
              <a:spcBef>
                <a:spcPct val="0"/>
              </a:spcBef>
              <a:spcAft>
                <a:spcPct val="0"/>
              </a:spcAft>
            </a:pPr>
            <a:fld id="{37802D40-93FF-48FD-9C0D-9B68F70606C7}" type="slidenum">
              <a:rPr lang="ru-RU">
                <a:cs typeface="Arial" charset="0"/>
              </a:rPr>
              <a:pPr defTabSz="414338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z="1200" smtClean="0"/>
              <a:t>Под аватаркой милой школьницы в Интернете может скрываться совершенно другая личность с совершенно недетскими намерениями. Так называемые «опасные незнакомцы» чаще всего выбирают социальные сети для реализации своих «нечистых»  мыслей. Ведь именно сюда больше всего любят заходить дети. Поэтому социальные сети — отдельный источник угроз.  Такая же опасность может угрожать детям в форумах, чатах и различных мессенджерах. Ребёнок может добавлять в друзья всех подряд, знакомиться и общаться онлайн с незнакомцами, которые могут оскорбить и обидеть ребенка,  выведать у него конфиденциальные сведения, посылать недопустимый контент и даже склонять к реальной встрече или каким-либо противоправным действиям. При этом, согласно статистике ЛК, уже 5% маленьких пользователей столкнулись с опасными незнакомцами в Сети.</a:t>
            </a:r>
          </a:p>
          <a:p>
            <a:pPr>
              <a:spcBef>
                <a:spcPct val="0"/>
              </a:spcBef>
            </a:pPr>
            <a:endParaRPr lang="ru-RU" sz="1200" smtClean="0"/>
          </a:p>
          <a:p>
            <a:pPr>
              <a:spcBef>
                <a:spcPct val="0"/>
              </a:spcBef>
            </a:pPr>
            <a:r>
              <a:rPr lang="en-US" sz="1200" smtClean="0"/>
              <a:t>* </a:t>
            </a:r>
            <a:r>
              <a:rPr lang="ru-RU" sz="1200" smtClean="0"/>
              <a:t>Статистика ЛК по миру.</a:t>
            </a:r>
            <a:endParaRPr lang="ru-RU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14338" fontAlgn="base">
              <a:spcBef>
                <a:spcPct val="0"/>
              </a:spcBef>
              <a:spcAft>
                <a:spcPct val="0"/>
              </a:spcAft>
            </a:pPr>
            <a:fld id="{5ED01106-4557-47EC-B183-D091B85C215A}" type="slidenum">
              <a:rPr lang="ru-RU">
                <a:cs typeface="Arial" charset="0"/>
              </a:rPr>
              <a:pPr defTabSz="414338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500"/>
              </a:lnSpc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Подростки часто публикуют в социальных сетях свой адрес или номер школы, указывают места, где бывают: в этом признались 55% опрошенных. Такая информацию позволит преступнику при желании легко найти их в реальной жизни.</a:t>
            </a:r>
          </a:p>
          <a:p>
            <a:pPr>
              <a:lnSpc>
                <a:spcPts val="1500"/>
              </a:lnSpc>
              <a:spcBef>
                <a:spcPct val="0"/>
              </a:spcBef>
            </a:pPr>
            <a:endParaRPr lang="ru-RU" b="1" u="sng" smtClean="0"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- Овершеринг – размещение излишней информации о себе (чекин, ценные подарки, паспортные данные и данные банковской карты);</a:t>
            </a:r>
          </a:p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- Онлайн-грумминг – попытки втереться в доверия к ребенку через онлайн-сервисы для дальнейшей его сексуальной эксплуатации. Преступник представляется другим человеком, втирается в доверие к ребенку и настаивает на личной встрече. Последствия для поддавшегося на уговоры ребенка могут быть плачевны. Груминг сейчас прямо связывают с другой современной интернет-угрозой – секстингом</a:t>
            </a:r>
          </a:p>
          <a:p>
            <a:pPr>
              <a:lnSpc>
                <a:spcPts val="1500"/>
              </a:lnSpc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- секстинг – отправка сообщений эротического содержания, особенно содержащих снимки и видео;</a:t>
            </a:r>
          </a:p>
          <a:p>
            <a:pPr>
              <a:lnSpc>
                <a:spcPts val="1500"/>
              </a:lnSpc>
              <a:spcBef>
                <a:spcPct val="0"/>
              </a:spcBef>
            </a:pPr>
            <a:endParaRPr lang="ru-RU" b="1" u="sng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ts val="1500"/>
              </a:lnSpc>
              <a:spcBef>
                <a:spcPct val="0"/>
              </a:spcBef>
            </a:pPr>
            <a:r>
              <a:rPr lang="ru-RU" sz="1600" b="1" smtClean="0">
                <a:solidFill>
                  <a:srgbClr val="FF0000"/>
                </a:solidFill>
                <a:latin typeface="Franklin Gothic Book" pitchFamily="34" charset="0"/>
                <a:ea typeface="Calibri" pitchFamily="34" charset="0"/>
                <a:cs typeface="Times New Roman" pitchFamily="18" charset="0"/>
              </a:rPr>
              <a:t>55% </a:t>
            </a:r>
            <a:r>
              <a:rPr lang="ru-RU" sz="800" smtClean="0">
                <a:latin typeface="Arial" charset="0"/>
                <a:ea typeface="Calibri" pitchFamily="34" charset="0"/>
                <a:cs typeface="Arial" charset="0"/>
              </a:rPr>
              <a:t>опрошенных детей публикуют в социальных сетях свой адрес или номер школы, указывают места, где бывают*. Опрос ЛК от 2016 года. Данные по миру.</a:t>
            </a:r>
            <a:endParaRPr lang="ru-RU" sz="800" smtClean="0">
              <a:latin typeface="Arial" charset="0"/>
              <a:cs typeface="Arial" charset="0"/>
            </a:endParaRPr>
          </a:p>
          <a:p>
            <a:pPr>
              <a:lnSpc>
                <a:spcPts val="1500"/>
              </a:lnSpc>
              <a:spcBef>
                <a:spcPct val="0"/>
              </a:spcBef>
            </a:pPr>
            <a:endParaRPr lang="ru-RU" b="1" u="sng" smtClean="0"/>
          </a:p>
          <a:p>
            <a:pPr>
              <a:lnSpc>
                <a:spcPts val="1500"/>
              </a:lnSpc>
              <a:spcBef>
                <a:spcPct val="0"/>
              </a:spcBef>
            </a:pPr>
            <a:r>
              <a:rPr lang="ru-RU" b="1" u="sng" smtClean="0"/>
              <a:t>Что нельзя размещать ни вам, ни ребенку:</a:t>
            </a:r>
          </a:p>
          <a:p>
            <a:pPr>
              <a:lnSpc>
                <a:spcPts val="1500"/>
              </a:lnSpc>
              <a:spcBef>
                <a:spcPct val="0"/>
              </a:spcBef>
            </a:pPr>
            <a:endParaRPr lang="ru-RU" b="1" u="sng" smtClean="0"/>
          </a:p>
          <a:p>
            <a:pPr>
              <a:lnSpc>
                <a:spcPts val="1500"/>
              </a:lnSpc>
              <a:spcBef>
                <a:spcPct val="0"/>
              </a:spcBef>
            </a:pPr>
            <a:r>
              <a:rPr lang="ru-RU" smtClean="0"/>
              <a:t>Домашний адрес и номер школы</a:t>
            </a:r>
          </a:p>
          <a:p>
            <a:pPr>
              <a:lnSpc>
                <a:spcPts val="1500"/>
              </a:lnSpc>
              <a:spcBef>
                <a:spcPct val="0"/>
              </a:spcBef>
            </a:pPr>
            <a:r>
              <a:rPr lang="ru-RU" smtClean="0"/>
              <a:t>Номер телефона</a:t>
            </a:r>
          </a:p>
          <a:p>
            <a:pPr>
              <a:lnSpc>
                <a:spcPts val="1500"/>
              </a:lnSpc>
              <a:spcBef>
                <a:spcPct val="0"/>
              </a:spcBef>
            </a:pPr>
            <a:r>
              <a:rPr lang="ru-RU" smtClean="0"/>
              <a:t>Текущая геолокация («чекин»)</a:t>
            </a:r>
          </a:p>
          <a:p>
            <a:pPr>
              <a:lnSpc>
                <a:spcPts val="1500"/>
              </a:lnSpc>
              <a:spcBef>
                <a:spcPct val="0"/>
              </a:spcBef>
            </a:pPr>
            <a:r>
              <a:rPr lang="ru-RU" smtClean="0"/>
              <a:t>Откровенные селфи</a:t>
            </a:r>
          </a:p>
          <a:p>
            <a:pPr>
              <a:lnSpc>
                <a:spcPts val="1500"/>
              </a:lnSpc>
              <a:spcBef>
                <a:spcPct val="0"/>
              </a:spcBef>
            </a:pPr>
            <a:r>
              <a:rPr lang="ru-RU" smtClean="0"/>
              <a:t>Компрометирующие снимки других людей</a:t>
            </a:r>
          </a:p>
          <a:p>
            <a:pPr>
              <a:lnSpc>
                <a:spcPts val="1500"/>
              </a:lnSpc>
              <a:spcBef>
                <a:spcPct val="0"/>
              </a:spcBef>
            </a:pPr>
            <a:r>
              <a:rPr lang="ru-RU" smtClean="0"/>
              <a:t>Фотографии с дорогими подарками </a:t>
            </a:r>
          </a:p>
          <a:p>
            <a:pPr>
              <a:lnSpc>
                <a:spcPts val="1500"/>
              </a:lnSpc>
              <a:spcBef>
                <a:spcPct val="0"/>
              </a:spcBef>
            </a:pPr>
            <a:r>
              <a:rPr lang="ru-RU" smtClean="0"/>
              <a:t>Резкие высказывания по неоднозначным темам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14338" fontAlgn="base">
              <a:spcBef>
                <a:spcPct val="0"/>
              </a:spcBef>
              <a:spcAft>
                <a:spcPct val="0"/>
              </a:spcAft>
            </a:pPr>
            <a:fld id="{1F736080-347C-4084-A860-E552963C19A8}" type="slidenum">
              <a:rPr lang="ru-RU">
                <a:cs typeface="Arial" charset="0"/>
              </a:rPr>
              <a:pPr defTabSz="414338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z="800" smtClean="0"/>
              <a:t>Ещё одна растущая опасность социальных сетей — так называемый кибербуллинг (или онлайн-травля). Это ситуация, при которой один или несколько человек целенаправленно оскорбляют, донимают или запугивают свою жертву в Интернете. Ребенку могут что-то писать на его стене в социальной сети или  посылать персональные сообщения и тп. Последствия могут быть самыми плачевными: от нервного срыва до самоубийства. Последствия: 58% детей сталкивались с кибербуллингом (сами были буллерами, были жертвой, или знают о таких случаях в школе), при этом 12% признают, что были жертвой;</a:t>
            </a:r>
          </a:p>
          <a:p>
            <a:pPr>
              <a:spcBef>
                <a:spcPct val="0"/>
              </a:spcBef>
            </a:pPr>
            <a:r>
              <a:rPr lang="ru-RU" sz="800" smtClean="0"/>
              <a:t>17% детей готовы обратиться к родителям в случае травли</a:t>
            </a:r>
          </a:p>
          <a:p>
            <a:pPr>
              <a:spcBef>
                <a:spcPct val="0"/>
              </a:spcBef>
            </a:pPr>
            <a:r>
              <a:rPr lang="ru-RU" sz="800" smtClean="0"/>
              <a:t>к учителям меньше - 3%.</a:t>
            </a:r>
          </a:p>
          <a:p>
            <a:pPr>
              <a:spcBef>
                <a:spcPct val="0"/>
              </a:spcBef>
            </a:pPr>
            <a:endParaRPr lang="ru-RU" sz="800" smtClean="0"/>
          </a:p>
          <a:p>
            <a:pPr>
              <a:spcBef>
                <a:spcPct val="0"/>
              </a:spcBef>
            </a:pPr>
            <a:r>
              <a:rPr lang="ru-RU" sz="800" smtClean="0"/>
              <a:t>Чтобы вовремя узнавать о таких инцидентах и поддержать своего ребёнка в трудной ситуации, можно применять программы, которые анализируют страницу ребёнка в социальной сети и сообщают родителям о признаках онлайн-травли. Ещё один способ узнать о том, чем ваш ребёнок занимается в соцсетях, — это завести в них аккаунт и добавить ребёнка в друзья. Если это по тем или иным причинам неэффективно (например, сын или дочь не принимают ваш запрос), вам могут помочь средства родительского контроля, которые анализируют статистику страницы в социальной сети, показывая новых друзей ребёнка и наиболее частых собеседников.</a:t>
            </a: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14338" fontAlgn="base">
              <a:spcBef>
                <a:spcPct val="0"/>
              </a:spcBef>
              <a:spcAft>
                <a:spcPct val="0"/>
              </a:spcAft>
            </a:pPr>
            <a:fld id="{4A733F76-7F96-44EA-BF94-82B854B9A96E}" type="slidenum">
              <a:rPr lang="ru-RU">
                <a:solidFill>
                  <a:srgbClr val="000000"/>
                </a:solidFill>
                <a:cs typeface="Arial" charset="0"/>
              </a:rPr>
              <a:pPr defTabSz="414338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Вот пара примеров:</a:t>
            </a:r>
          </a:p>
          <a:p>
            <a:pPr>
              <a:spcBef>
                <a:spcPct val="0"/>
              </a:spcBef>
            </a:pPr>
            <a:r>
              <a:rPr lang="ru-RU" smtClean="0"/>
              <a:t>Группа про анорексию.</a:t>
            </a:r>
          </a:p>
          <a:p>
            <a:pPr>
              <a:spcBef>
                <a:spcPct val="0"/>
              </a:spcBef>
            </a:pPr>
            <a:r>
              <a:rPr lang="ru-RU" smtClean="0"/>
              <a:t>Группа просуицид. Группа про вписки. Все имеют локацию – Уфа.</a:t>
            </a:r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14338" fontAlgn="base">
              <a:spcBef>
                <a:spcPct val="0"/>
              </a:spcBef>
              <a:spcAft>
                <a:spcPct val="0"/>
              </a:spcAft>
            </a:pPr>
            <a:fld id="{876BEC41-1403-49E9-8036-0692CDB88C53}" type="slidenum">
              <a:rPr lang="ru-RU">
                <a:cs typeface="Arial" charset="0"/>
              </a:rPr>
              <a:pPr defTabSz="414338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158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Мы уже говорили, что просмотр недетского контента – одна из основных тревог родителей и самая частая опасность, с которыми сталкиваются дети в Интернете.</a:t>
            </a:r>
          </a:p>
          <a:p>
            <a:pPr defTabSz="4158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Но далеко не всегда ребенок ищет что-то нехорошее специально.</a:t>
            </a:r>
          </a:p>
          <a:p>
            <a:pPr defTabSz="4158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marL="228600" indent="-228600" defTabSz="4158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Предположим, школьник решил честно сделать домашнее задание, скажем,  по природоведению. А задали ему подготовить доклад про голубые ели.  Куда пойдет современный ребенок за информацией? Правильно  - в поисковые сервисы. И вот  представьте, что он задал в поисковике всего эти 2-а слова «голубые ели». И что он получит в поисковой выдаче. Не думаю, что ребенку стоит такое смотреть.</a:t>
            </a:r>
          </a:p>
          <a:p>
            <a:pPr marL="228600" indent="-228600" defTabSz="4158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Таких примеров, когда в результате поисковых запросов выдается совершенно нерелевантный </a:t>
            </a:r>
            <a:r>
              <a:rPr lang="ru-RU" dirty="0" err="1" smtClean="0"/>
              <a:t>контент</a:t>
            </a:r>
            <a:r>
              <a:rPr lang="ru-RU" dirty="0" smtClean="0"/>
              <a:t>, не подходящий ребенку по возрасту – очень много.</a:t>
            </a:r>
          </a:p>
          <a:p>
            <a:pPr marL="228600" indent="-228600" defTabSz="4158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marL="228600" indent="-228600" defTabSz="4158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Вопрос к Виторгану: Максим, а вы знаете такие поисковые запросы?</a:t>
            </a:r>
          </a:p>
          <a:p>
            <a:pPr marL="228600" indent="-228600" defTabSz="4158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Вопрос в зал: А вы знаете такие?</a:t>
            </a:r>
          </a:p>
          <a:p>
            <a:pPr marL="228600" indent="-228600" defTabSz="4158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marL="228600" indent="-228600" defTabSz="4158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Приведем еще такие примеры, которые могут обеспечить весьма неоднозначную поисковую выдачу.</a:t>
            </a:r>
          </a:p>
          <a:p>
            <a:pPr marL="228600" indent="-228600" defTabSz="415837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Как клеить модель?</a:t>
            </a:r>
          </a:p>
          <a:p>
            <a:pPr marL="228600" indent="-228600" defTabSz="415837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Кислота (выдаёт наркотики, хотя школьник может искать по химии что-то);</a:t>
            </a:r>
          </a:p>
          <a:p>
            <a:pPr marL="228600" indent="-228600" defTabSz="415837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Травка</a:t>
            </a:r>
            <a:endParaRPr lang="ru-RU" dirty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14338" fontAlgn="base">
              <a:spcBef>
                <a:spcPct val="0"/>
              </a:spcBef>
              <a:spcAft>
                <a:spcPct val="0"/>
              </a:spcAft>
            </a:pPr>
            <a:fld id="{D1F0E34E-5417-4094-8005-FC6E61175EFC}" type="slidenum">
              <a:rPr lang="ru-RU">
                <a:cs typeface="Arial" charset="0"/>
              </a:rPr>
              <a:pPr defTabSz="414338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Трата денег в Интернете может стать неприятным сюрпризом не только для родителей, которые эти траты не планировали, но часто и для детей, которые не всегда отдают себе отчет, что тратят реальные (живые) деньги. Если ваша банковская карта привязана к гаджету, то такие покупки для любопытных активных деток становятся еще доступнее. Зачастую игровые покупки совершаются в играх. Да-да, мы уже видели, что активность по играм занимает второе место.  Многие игры содержат встроенные покупки. А чадо стремится «прокачать» своего героя: купить ему новый меч, танк или волшебный напиток.  Примеров – множество. </a:t>
            </a:r>
            <a:r>
              <a:rPr lang="ru-RU" sz="1200" smtClean="0"/>
              <a:t>В марте 2015 года интернет облетела новость о мальчике, потратившем 4 500 долларов на покупки в FIFA, в которую он играл на xBox. Осенью 2014 года стало известно о подростке, потратившем 46 000 долларов в условно-бесплатной игре Game of War: Fire Age. В 2013 году пятилетний малыш умудрился за 10 минут потратить 1 700 фунтов стерлингов на покупки в Zombies vs Ninjas.</a:t>
            </a:r>
          </a:p>
          <a:p>
            <a:pPr>
              <a:spcBef>
                <a:spcPct val="0"/>
              </a:spcBef>
            </a:pPr>
            <a:endParaRPr lang="ru-RU" sz="1200" smtClean="0"/>
          </a:p>
          <a:p>
            <a:pPr>
              <a:spcBef>
                <a:spcPct val="0"/>
              </a:spcBef>
            </a:pPr>
            <a:r>
              <a:rPr lang="ru-RU" sz="1200" smtClean="0"/>
              <a:t>К Жанне: У ВАС ДЕТИ ПОКУПАЮТ ЧТО-ТО В ИНТЕРНЕТЕ?</a:t>
            </a: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14338" fontAlgn="base">
              <a:spcBef>
                <a:spcPct val="0"/>
              </a:spcBef>
              <a:spcAft>
                <a:spcPct val="0"/>
              </a:spcAft>
            </a:pPr>
            <a:fld id="{8FAB67D5-B5B7-4152-B608-F994E09E60CD}" type="slidenum">
              <a:rPr lang="ru-RU">
                <a:cs typeface="Arial" charset="0"/>
              </a:rPr>
              <a:pPr defTabSz="414338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spersy mai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BG-pla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8"/>
          <p:cNvSpPr/>
          <p:nvPr/>
        </p:nvSpPr>
        <p:spPr>
          <a:xfrm>
            <a:off x="0" y="0"/>
            <a:ext cx="9144000" cy="170815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  <a:gd name="connsiteX3" fmla="*/ 0 w 914400"/>
              <a:gd name="connsiteY3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0" fmla="*/ 0 w 914400"/>
              <a:gd name="connsiteY0" fmla="*/ 914400 h 914400"/>
              <a:gd name="connsiteX1" fmla="*/ 0 w 914400"/>
              <a:gd name="connsiteY1" fmla="*/ 339300 h 914400"/>
              <a:gd name="connsiteX2" fmla="*/ 914400 w 914400"/>
              <a:gd name="connsiteY2" fmla="*/ 0 h 914400"/>
              <a:gd name="connsiteX3" fmla="*/ 914400 w 914400"/>
              <a:gd name="connsiteY3" fmla="*/ 562950 h 914400"/>
              <a:gd name="connsiteX4" fmla="*/ 0 w 914400"/>
              <a:gd name="connsiteY4" fmla="*/ 914400 h 914400"/>
              <a:gd name="connsiteX0" fmla="*/ 0 w 914400"/>
              <a:gd name="connsiteY0" fmla="*/ 914400 h 914400"/>
              <a:gd name="connsiteX1" fmla="*/ 0 w 914400"/>
              <a:gd name="connsiteY1" fmla="*/ 339300 h 914400"/>
              <a:gd name="connsiteX2" fmla="*/ 914400 w 914400"/>
              <a:gd name="connsiteY2" fmla="*/ 0 h 914400"/>
              <a:gd name="connsiteX3" fmla="*/ 914400 w 914400"/>
              <a:gd name="connsiteY3" fmla="*/ 658800 h 914400"/>
              <a:gd name="connsiteX4" fmla="*/ 0 w 914400"/>
              <a:gd name="connsiteY4" fmla="*/ 914400 h 914400"/>
              <a:gd name="connsiteX0" fmla="*/ 0 w 914400"/>
              <a:gd name="connsiteY0" fmla="*/ 1010250 h 1010250"/>
              <a:gd name="connsiteX1" fmla="*/ 0 w 914400"/>
              <a:gd name="connsiteY1" fmla="*/ 339300 h 1010250"/>
              <a:gd name="connsiteX2" fmla="*/ 914400 w 914400"/>
              <a:gd name="connsiteY2" fmla="*/ 0 h 1010250"/>
              <a:gd name="connsiteX3" fmla="*/ 914400 w 914400"/>
              <a:gd name="connsiteY3" fmla="*/ 658800 h 1010250"/>
              <a:gd name="connsiteX4" fmla="*/ 0 w 914400"/>
              <a:gd name="connsiteY4" fmla="*/ 1010250 h 101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1010250">
                <a:moveTo>
                  <a:pt x="0" y="1010250"/>
                </a:moveTo>
                <a:lnTo>
                  <a:pt x="0" y="339300"/>
                </a:lnTo>
                <a:lnTo>
                  <a:pt x="914400" y="0"/>
                </a:lnTo>
                <a:lnTo>
                  <a:pt x="914400" y="658800"/>
                </a:lnTo>
                <a:lnTo>
                  <a:pt x="0" y="1010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84" tIns="20791" rIns="41584" bIns="20791" anchor="ctr"/>
          <a:lstStyle/>
          <a:p>
            <a:pPr algn="ctr" defTabSz="4158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dirty="0">
              <a:solidFill>
                <a:prstClr val="white"/>
              </a:solidFill>
            </a:endParaRPr>
          </a:p>
        </p:txBody>
      </p:sp>
      <p:pic>
        <p:nvPicPr>
          <p:cNvPr id="7" name="Picture 14" descr="rgb.png"/>
          <p:cNvPicPr>
            <a:picLocks noChangeAspect="1"/>
          </p:cNvPicPr>
          <p:nvPr/>
        </p:nvPicPr>
        <p:blipFill>
          <a:blip r:embed="rId3"/>
          <a:srcRect l="3336" t="26038"/>
          <a:stretch>
            <a:fillRect/>
          </a:stretch>
        </p:blipFill>
        <p:spPr bwMode="auto">
          <a:xfrm>
            <a:off x="0" y="0"/>
            <a:ext cx="6700838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96057" y="4194573"/>
            <a:ext cx="8280400" cy="750213"/>
          </a:xfrm>
          <a:prstGeom prst="rect">
            <a:avLst/>
          </a:prstGeo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488" y="2262060"/>
            <a:ext cx="8372227" cy="399473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7" y="2618668"/>
            <a:ext cx="8353177" cy="955272"/>
          </a:xfrm>
          <a:prstGeom prst="rect">
            <a:avLst/>
          </a:prstGeo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67ABA0"/>
              </a:gs>
              <a:gs pos="50000">
                <a:srgbClr val="2F8578"/>
              </a:gs>
              <a:gs pos="100000">
                <a:srgbClr val="006D5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84" tIns="20791" rIns="41584" bIns="20791" anchor="ctr"/>
          <a:lstStyle/>
          <a:p>
            <a:pPr algn="ctr" defTabSz="4158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prstClr val="white"/>
              </a:solidFill>
            </a:endParaRPr>
          </a:p>
        </p:txBody>
      </p:sp>
      <p:pic>
        <p:nvPicPr>
          <p:cNvPr id="5" name="Рисунок 9" descr="Kaspersky_CMYK_POS_whit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2700" y="4845050"/>
            <a:ext cx="12620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400" y="1665900"/>
            <a:ext cx="8614800" cy="743832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266400" y="2678400"/>
            <a:ext cx="8614800" cy="7506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spersky alternative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green_gradien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8"/>
          <p:cNvSpPr/>
          <p:nvPr userDrawn="1"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  <a:gd name="connsiteX3" fmla="*/ 0 w 914400"/>
              <a:gd name="connsiteY3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0" fmla="*/ 0 w 914400"/>
              <a:gd name="connsiteY0" fmla="*/ 914400 h 914400"/>
              <a:gd name="connsiteX1" fmla="*/ 0 w 914400"/>
              <a:gd name="connsiteY1" fmla="*/ 339300 h 914400"/>
              <a:gd name="connsiteX2" fmla="*/ 914400 w 914400"/>
              <a:gd name="connsiteY2" fmla="*/ 0 h 914400"/>
              <a:gd name="connsiteX3" fmla="*/ 914400 w 914400"/>
              <a:gd name="connsiteY3" fmla="*/ 562950 h 914400"/>
              <a:gd name="connsiteX4" fmla="*/ 0 w 914400"/>
              <a:gd name="connsiteY4" fmla="*/ 914400 h 914400"/>
              <a:gd name="connsiteX0" fmla="*/ 0 w 914400"/>
              <a:gd name="connsiteY0" fmla="*/ 914400 h 1074150"/>
              <a:gd name="connsiteX1" fmla="*/ 0 w 914400"/>
              <a:gd name="connsiteY1" fmla="*/ 339300 h 1074150"/>
              <a:gd name="connsiteX2" fmla="*/ 914400 w 914400"/>
              <a:gd name="connsiteY2" fmla="*/ 0 h 1074150"/>
              <a:gd name="connsiteX3" fmla="*/ 914400 w 914400"/>
              <a:gd name="connsiteY3" fmla="*/ 1074150 h 1074150"/>
              <a:gd name="connsiteX4" fmla="*/ 0 w 914400"/>
              <a:gd name="connsiteY4" fmla="*/ 914400 h 1074150"/>
              <a:gd name="connsiteX0" fmla="*/ 0 w 914400"/>
              <a:gd name="connsiteY0" fmla="*/ 1425600 h 1425600"/>
              <a:gd name="connsiteX1" fmla="*/ 0 w 914400"/>
              <a:gd name="connsiteY1" fmla="*/ 339300 h 1425600"/>
              <a:gd name="connsiteX2" fmla="*/ 914400 w 914400"/>
              <a:gd name="connsiteY2" fmla="*/ 0 h 1425600"/>
              <a:gd name="connsiteX3" fmla="*/ 914400 w 914400"/>
              <a:gd name="connsiteY3" fmla="*/ 1074150 h 1425600"/>
              <a:gd name="connsiteX4" fmla="*/ 0 w 914400"/>
              <a:gd name="connsiteY4" fmla="*/ 1425600 h 1425600"/>
              <a:gd name="connsiteX0" fmla="*/ 0 w 914400"/>
              <a:gd name="connsiteY0" fmla="*/ 1425600 h 2703600"/>
              <a:gd name="connsiteX1" fmla="*/ 0 w 914400"/>
              <a:gd name="connsiteY1" fmla="*/ 339300 h 2703600"/>
              <a:gd name="connsiteX2" fmla="*/ 914400 w 914400"/>
              <a:gd name="connsiteY2" fmla="*/ 0 h 2703600"/>
              <a:gd name="connsiteX3" fmla="*/ 914400 w 914400"/>
              <a:gd name="connsiteY3" fmla="*/ 2703600 h 2703600"/>
              <a:gd name="connsiteX4" fmla="*/ 0 w 914400"/>
              <a:gd name="connsiteY4" fmla="*/ 1425600 h 2703600"/>
              <a:gd name="connsiteX0" fmla="*/ 0 w 914400"/>
              <a:gd name="connsiteY0" fmla="*/ 3042900 h 3042900"/>
              <a:gd name="connsiteX1" fmla="*/ 0 w 914400"/>
              <a:gd name="connsiteY1" fmla="*/ 339300 h 3042900"/>
              <a:gd name="connsiteX2" fmla="*/ 914400 w 914400"/>
              <a:gd name="connsiteY2" fmla="*/ 0 h 3042900"/>
              <a:gd name="connsiteX3" fmla="*/ 914400 w 914400"/>
              <a:gd name="connsiteY3" fmla="*/ 2703600 h 3042900"/>
              <a:gd name="connsiteX4" fmla="*/ 0 w 914400"/>
              <a:gd name="connsiteY4" fmla="*/ 3042900 h 30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3042900">
                <a:moveTo>
                  <a:pt x="0" y="3042900"/>
                </a:moveTo>
                <a:lnTo>
                  <a:pt x="0" y="339300"/>
                </a:lnTo>
                <a:lnTo>
                  <a:pt x="914400" y="0"/>
                </a:lnTo>
                <a:lnTo>
                  <a:pt x="914400" y="2703600"/>
                </a:lnTo>
                <a:lnTo>
                  <a:pt x="0" y="30429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84" tIns="20791" rIns="41584" bIns="20791" anchor="ctr"/>
          <a:lstStyle/>
          <a:p>
            <a:pPr algn="ctr" defTabSz="4158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dirty="0">
              <a:solidFill>
                <a:prstClr val="white"/>
              </a:solidFill>
            </a:endParaRPr>
          </a:p>
        </p:txBody>
      </p:sp>
      <p:pic>
        <p:nvPicPr>
          <p:cNvPr id="6" name="Picture 10" descr="Kaspersky_RGB_NEG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40625" y="4760913"/>
            <a:ext cx="15621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3" y="1364216"/>
            <a:ext cx="8209160" cy="399473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187" y="1830685"/>
            <a:ext cx="8209161" cy="955272"/>
          </a:xfrm>
          <a:prstGeom prst="rect">
            <a:avLst/>
          </a:prstGeo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300" b="1">
                <a:solidFill>
                  <a:schemeClr val="tx2"/>
                </a:solidFill>
                <a:effectLst/>
              </a:defRPr>
            </a:lvl1pPr>
            <a:lvl2pPr marL="3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00" b="1" i="0">
                <a:solidFill>
                  <a:srgbClr val="006E56"/>
                </a:solidFill>
                <a:latin typeface="Museo Sans Cyrl 900"/>
                <a:cs typeface="Museo Sans Cyrl 90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6"/>
            <a:ext cx="3977640" cy="27699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6"/>
            <a:ext cx="3977640" cy="27699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>
          <a:xfrm>
            <a:off x="3108325" y="4783138"/>
            <a:ext cx="2927350" cy="257175"/>
          </a:xfrm>
          <a:prstGeom prst="rect">
            <a:avLst/>
          </a:prstGeom>
        </p:spPr>
        <p:txBody>
          <a:bodyPr lIns="0" tIns="0" rIns="0" bIns="0"/>
          <a:lstStyle>
            <a:lvl1pPr algn="ctr" defTabSz="415837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>
          <a:xfrm>
            <a:off x="457200" y="4783138"/>
            <a:ext cx="2103438" cy="257175"/>
          </a:xfrm>
          <a:prstGeom prst="rect">
            <a:avLst/>
          </a:prstGeom>
        </p:spPr>
        <p:txBody>
          <a:bodyPr lIns="0" tIns="0" rIns="0" bIns="0"/>
          <a:lstStyle>
            <a:lvl1pPr algn="l" defTabSz="415837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4FA109-6476-416D-B5F0-812BE04A231D}" type="datetimeFigureOut">
              <a:rPr lang="en-US"/>
              <a:pPr>
                <a:defRPr/>
              </a:pPr>
              <a:t>6/6/2017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>
          <a:xfrm>
            <a:off x="6583363" y="4783138"/>
            <a:ext cx="2103437" cy="257175"/>
          </a:xfrm>
          <a:prstGeom prst="rect">
            <a:avLst/>
          </a:prstGeom>
        </p:spPr>
        <p:txBody>
          <a:bodyPr lIns="0" tIns="0" rIns="0" bIns="0"/>
          <a:lstStyle>
            <a:lvl1pPr algn="r" defTabSz="415837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6CC7AD-DE41-4493-A41E-E9DF2BC905C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00" b="1" i="0">
                <a:solidFill>
                  <a:srgbClr val="006E56"/>
                </a:solidFill>
                <a:latin typeface="Museo Sans Cyrl 900"/>
                <a:cs typeface="Museo Sans Cyrl 90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500" b="0" i="1">
                <a:solidFill>
                  <a:srgbClr val="666666"/>
                </a:solidFill>
                <a:latin typeface="Museo Sans Cyrl 100"/>
                <a:cs typeface="Museo Sans Cyrl 100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>
          <a:xfrm>
            <a:off x="3108325" y="4783138"/>
            <a:ext cx="2927350" cy="257175"/>
          </a:xfrm>
          <a:prstGeom prst="rect">
            <a:avLst/>
          </a:prstGeom>
        </p:spPr>
        <p:txBody>
          <a:bodyPr lIns="0" tIns="0" rIns="0" bIns="0"/>
          <a:lstStyle>
            <a:lvl1pPr algn="ctr" defTabSz="415837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>
          <a:xfrm>
            <a:off x="457200" y="4783138"/>
            <a:ext cx="2103438" cy="257175"/>
          </a:xfrm>
          <a:prstGeom prst="rect">
            <a:avLst/>
          </a:prstGeom>
        </p:spPr>
        <p:txBody>
          <a:bodyPr lIns="0" tIns="0" rIns="0" bIns="0"/>
          <a:lstStyle>
            <a:lvl1pPr algn="l" defTabSz="415837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F89D7B-7DBF-40D8-9025-1223A5CD7E80}" type="datetimeFigureOut">
              <a:rPr lang="en-US"/>
              <a:pPr>
                <a:defRPr/>
              </a:pPr>
              <a:t>6/6/2017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>
          <a:xfrm>
            <a:off x="6583363" y="4783138"/>
            <a:ext cx="2103437" cy="257175"/>
          </a:xfrm>
          <a:prstGeom prst="rect">
            <a:avLst/>
          </a:prstGeom>
        </p:spPr>
        <p:txBody>
          <a:bodyPr lIns="0" tIns="0" rIns="0" bIns="0"/>
          <a:lstStyle>
            <a:lvl1pPr algn="r" defTabSz="415837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67455C-1855-40B1-B8D3-FF5E7A60CE8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aspersky alternative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green_gradien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8"/>
          <p:cNvSpPr/>
          <p:nvPr userDrawn="1"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  <a:gd name="connsiteX3" fmla="*/ 0 w 914400"/>
              <a:gd name="connsiteY3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0" fmla="*/ 0 w 914400"/>
              <a:gd name="connsiteY0" fmla="*/ 914400 h 914400"/>
              <a:gd name="connsiteX1" fmla="*/ 0 w 914400"/>
              <a:gd name="connsiteY1" fmla="*/ 339300 h 914400"/>
              <a:gd name="connsiteX2" fmla="*/ 914400 w 914400"/>
              <a:gd name="connsiteY2" fmla="*/ 0 h 914400"/>
              <a:gd name="connsiteX3" fmla="*/ 914400 w 914400"/>
              <a:gd name="connsiteY3" fmla="*/ 562950 h 914400"/>
              <a:gd name="connsiteX4" fmla="*/ 0 w 914400"/>
              <a:gd name="connsiteY4" fmla="*/ 914400 h 914400"/>
              <a:gd name="connsiteX0" fmla="*/ 0 w 914400"/>
              <a:gd name="connsiteY0" fmla="*/ 914400 h 1074150"/>
              <a:gd name="connsiteX1" fmla="*/ 0 w 914400"/>
              <a:gd name="connsiteY1" fmla="*/ 339300 h 1074150"/>
              <a:gd name="connsiteX2" fmla="*/ 914400 w 914400"/>
              <a:gd name="connsiteY2" fmla="*/ 0 h 1074150"/>
              <a:gd name="connsiteX3" fmla="*/ 914400 w 914400"/>
              <a:gd name="connsiteY3" fmla="*/ 1074150 h 1074150"/>
              <a:gd name="connsiteX4" fmla="*/ 0 w 914400"/>
              <a:gd name="connsiteY4" fmla="*/ 914400 h 1074150"/>
              <a:gd name="connsiteX0" fmla="*/ 0 w 914400"/>
              <a:gd name="connsiteY0" fmla="*/ 1425600 h 1425600"/>
              <a:gd name="connsiteX1" fmla="*/ 0 w 914400"/>
              <a:gd name="connsiteY1" fmla="*/ 339300 h 1425600"/>
              <a:gd name="connsiteX2" fmla="*/ 914400 w 914400"/>
              <a:gd name="connsiteY2" fmla="*/ 0 h 1425600"/>
              <a:gd name="connsiteX3" fmla="*/ 914400 w 914400"/>
              <a:gd name="connsiteY3" fmla="*/ 1074150 h 1425600"/>
              <a:gd name="connsiteX4" fmla="*/ 0 w 914400"/>
              <a:gd name="connsiteY4" fmla="*/ 1425600 h 1425600"/>
              <a:gd name="connsiteX0" fmla="*/ 0 w 914400"/>
              <a:gd name="connsiteY0" fmla="*/ 1425600 h 2703600"/>
              <a:gd name="connsiteX1" fmla="*/ 0 w 914400"/>
              <a:gd name="connsiteY1" fmla="*/ 339300 h 2703600"/>
              <a:gd name="connsiteX2" fmla="*/ 914400 w 914400"/>
              <a:gd name="connsiteY2" fmla="*/ 0 h 2703600"/>
              <a:gd name="connsiteX3" fmla="*/ 914400 w 914400"/>
              <a:gd name="connsiteY3" fmla="*/ 2703600 h 2703600"/>
              <a:gd name="connsiteX4" fmla="*/ 0 w 914400"/>
              <a:gd name="connsiteY4" fmla="*/ 1425600 h 2703600"/>
              <a:gd name="connsiteX0" fmla="*/ 0 w 914400"/>
              <a:gd name="connsiteY0" fmla="*/ 3042900 h 3042900"/>
              <a:gd name="connsiteX1" fmla="*/ 0 w 914400"/>
              <a:gd name="connsiteY1" fmla="*/ 339300 h 3042900"/>
              <a:gd name="connsiteX2" fmla="*/ 914400 w 914400"/>
              <a:gd name="connsiteY2" fmla="*/ 0 h 3042900"/>
              <a:gd name="connsiteX3" fmla="*/ 914400 w 914400"/>
              <a:gd name="connsiteY3" fmla="*/ 2703600 h 3042900"/>
              <a:gd name="connsiteX4" fmla="*/ 0 w 914400"/>
              <a:gd name="connsiteY4" fmla="*/ 3042900 h 30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3042900">
                <a:moveTo>
                  <a:pt x="0" y="3042900"/>
                </a:moveTo>
                <a:lnTo>
                  <a:pt x="0" y="339300"/>
                </a:lnTo>
                <a:lnTo>
                  <a:pt x="914400" y="0"/>
                </a:lnTo>
                <a:lnTo>
                  <a:pt x="914400" y="2703600"/>
                </a:lnTo>
                <a:lnTo>
                  <a:pt x="0" y="30429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84" tIns="20791" rIns="41584" bIns="20791" anchor="ctr"/>
          <a:lstStyle/>
          <a:p>
            <a:pPr algn="ctr" defTabSz="4158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dirty="0">
              <a:solidFill>
                <a:prstClr val="white"/>
              </a:solidFill>
            </a:endParaRPr>
          </a:p>
        </p:txBody>
      </p:sp>
      <p:pic>
        <p:nvPicPr>
          <p:cNvPr id="6" name="Picture 10" descr="Kaspersky_RGB_NEG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40625" y="4760913"/>
            <a:ext cx="15621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3" y="1364216"/>
            <a:ext cx="8209160" cy="399473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187" y="1830685"/>
            <a:ext cx="8209161" cy="955272"/>
          </a:xfrm>
          <a:prstGeom prst="rect">
            <a:avLst/>
          </a:prstGeo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300" b="1">
                <a:solidFill>
                  <a:schemeClr val="tx2"/>
                </a:solidFill>
                <a:effectLst/>
              </a:defRPr>
            </a:lvl1pPr>
            <a:lvl2pPr marL="3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5C783-DA35-43D1-9649-E6AE7A861528}" type="datetimeFigureOut">
              <a:rPr lang="ru-RU"/>
              <a:pPr>
                <a:defRPr/>
              </a:pPr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FE119-B3D8-483B-B79F-7887666AF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7901014" cy="93661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AE2B1-C101-4299-BC64-05F991F1F82A}" type="datetimeFigureOut">
              <a:rPr lang="ru-RU"/>
              <a:pPr>
                <a:defRPr/>
              </a:pPr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36DEF-7C67-449A-98C9-04756C95C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5133C-CCED-4D0F-98C4-583B4C9C5C6C}" type="datetimeFigureOut">
              <a:rPr lang="ru-RU"/>
              <a:pPr>
                <a:defRPr/>
              </a:pPr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86419-E2EC-4A84-9C4A-6D89F1987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09B9B-C7B1-4BC6-99DF-09F1208A27CF}" type="datetimeFigureOut">
              <a:rPr lang="ru-RU"/>
              <a:pPr>
                <a:defRPr/>
              </a:pPr>
              <a:t>06.06.2017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AF4F2-F3A9-450F-A34F-4851474D57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9FC50-0D78-4B90-9532-65DF71596C88}" type="datetimeFigureOut">
              <a:rPr lang="ru-RU"/>
              <a:pPr>
                <a:defRPr/>
              </a:pPr>
              <a:t>06.06.2017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F92A3-A44D-414B-A1BA-CD5FA6E17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spersky main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G-pla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7"/>
          <p:cNvSpPr/>
          <p:nvPr/>
        </p:nvSpPr>
        <p:spPr>
          <a:xfrm>
            <a:off x="0" y="0"/>
            <a:ext cx="9144000" cy="2409825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  <a:gd name="connsiteX3" fmla="*/ 0 w 914400"/>
              <a:gd name="connsiteY3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0" fmla="*/ 0 w 914400"/>
              <a:gd name="connsiteY0" fmla="*/ 914400 h 914400"/>
              <a:gd name="connsiteX1" fmla="*/ 0 w 914400"/>
              <a:gd name="connsiteY1" fmla="*/ 339300 h 914400"/>
              <a:gd name="connsiteX2" fmla="*/ 914400 w 914400"/>
              <a:gd name="connsiteY2" fmla="*/ 0 h 914400"/>
              <a:gd name="connsiteX3" fmla="*/ 914400 w 914400"/>
              <a:gd name="connsiteY3" fmla="*/ 562950 h 914400"/>
              <a:gd name="connsiteX4" fmla="*/ 0 w 914400"/>
              <a:gd name="connsiteY4" fmla="*/ 914400 h 914400"/>
              <a:gd name="connsiteX0" fmla="*/ 0 w 914400"/>
              <a:gd name="connsiteY0" fmla="*/ 914400 h 1074150"/>
              <a:gd name="connsiteX1" fmla="*/ 0 w 914400"/>
              <a:gd name="connsiteY1" fmla="*/ 339300 h 1074150"/>
              <a:gd name="connsiteX2" fmla="*/ 914400 w 914400"/>
              <a:gd name="connsiteY2" fmla="*/ 0 h 1074150"/>
              <a:gd name="connsiteX3" fmla="*/ 914400 w 914400"/>
              <a:gd name="connsiteY3" fmla="*/ 1074150 h 1074150"/>
              <a:gd name="connsiteX4" fmla="*/ 0 w 914400"/>
              <a:gd name="connsiteY4" fmla="*/ 914400 h 1074150"/>
              <a:gd name="connsiteX0" fmla="*/ 0 w 914400"/>
              <a:gd name="connsiteY0" fmla="*/ 1425600 h 1425600"/>
              <a:gd name="connsiteX1" fmla="*/ 0 w 914400"/>
              <a:gd name="connsiteY1" fmla="*/ 339300 h 1425600"/>
              <a:gd name="connsiteX2" fmla="*/ 914400 w 914400"/>
              <a:gd name="connsiteY2" fmla="*/ 0 h 1425600"/>
              <a:gd name="connsiteX3" fmla="*/ 914400 w 914400"/>
              <a:gd name="connsiteY3" fmla="*/ 1074150 h 1425600"/>
              <a:gd name="connsiteX4" fmla="*/ 0 w 914400"/>
              <a:gd name="connsiteY4" fmla="*/ 1425600 h 14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1425600">
                <a:moveTo>
                  <a:pt x="0" y="1425600"/>
                </a:moveTo>
                <a:lnTo>
                  <a:pt x="0" y="339300"/>
                </a:lnTo>
                <a:lnTo>
                  <a:pt x="914400" y="0"/>
                </a:lnTo>
                <a:lnTo>
                  <a:pt x="914400" y="1074150"/>
                </a:lnTo>
                <a:lnTo>
                  <a:pt x="0" y="14256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84" tIns="20791" rIns="41584" bIns="20791" anchor="ctr"/>
          <a:lstStyle/>
          <a:p>
            <a:pPr algn="ctr" defTabSz="4158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dirty="0">
              <a:solidFill>
                <a:prstClr val="white"/>
              </a:solidFill>
            </a:endParaRPr>
          </a:p>
        </p:txBody>
      </p:sp>
      <p:pic>
        <p:nvPicPr>
          <p:cNvPr id="6" name="Рисунок 9" descr="Kaspersky_CMYK_POS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4840288"/>
            <a:ext cx="1262063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4" y="843561"/>
            <a:ext cx="8209160" cy="399473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4" y="1359696"/>
            <a:ext cx="8209161" cy="1033202"/>
          </a:xfrm>
          <a:prstGeom prst="rect">
            <a:avLst/>
          </a:prstGeo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300" b="1">
                <a:solidFill>
                  <a:schemeClr val="accent1"/>
                </a:solidFill>
              </a:defRPr>
            </a:lvl1pPr>
            <a:lvl2pPr marL="3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DC3C7-F18D-4625-BA63-59358075D1B5}" type="datetimeFigureOut">
              <a:rPr lang="ru-RU"/>
              <a:pPr>
                <a:defRPr/>
              </a:pPr>
              <a:t>06.06.2017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AD1B5-9FA4-4962-A2EA-AEBB7306E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16DF-5F7A-4497-8392-50CEEFFA8C65}" type="datetimeFigureOut">
              <a:rPr lang="ru-RU"/>
              <a:pPr>
                <a:defRPr/>
              </a:pPr>
              <a:t>06.06.2017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9BCFA-70D7-4F7F-9EBD-BA32F7FF0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F4C77-3573-4904-873E-75FA22A4818A}" type="datetimeFigureOut">
              <a:rPr lang="ru-RU"/>
              <a:pPr>
                <a:defRPr/>
              </a:pPr>
              <a:t>06.06.2017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B1E7F-65A2-4A61-833E-B0FAB85A3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5FCDD-F298-4977-BD99-CBB917E03B1F}" type="datetimeFigureOut">
              <a:rPr lang="ru-RU"/>
              <a:pPr>
                <a:defRPr/>
              </a:pPr>
              <a:t>06.06.2017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14BDD-D401-4DFD-B8A5-79A7EF094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D8B77-0B27-4A8D-B2F0-24C0E611B3D0}" type="datetimeFigureOut">
              <a:rPr lang="ru-RU"/>
              <a:pPr>
                <a:defRPr/>
              </a:pPr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FEAC7-365E-4701-9E7A-C72963D68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BBC3F-49E4-45E4-84B6-98FA7C840CBF}" type="datetimeFigureOut">
              <a:rPr lang="ru-RU"/>
              <a:pPr>
                <a:defRPr/>
              </a:pPr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A23EB-F72A-4B5C-B490-82C3A7BD1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006E56"/>
                </a:solidFill>
                <a:latin typeface="Museo Sans Cyrl 900"/>
                <a:cs typeface="Museo Sans Cyrl 90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>
          <a:xfrm>
            <a:off x="3108325" y="4783138"/>
            <a:ext cx="2927350" cy="257175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>
          <a:xfrm>
            <a:off x="457200" y="4783138"/>
            <a:ext cx="2103438" cy="257175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357C29-FF23-44E6-B8E1-E7EB6611F7E7}" type="datetimeFigureOut">
              <a:rPr lang="en-US"/>
              <a:pPr>
                <a:defRPr/>
              </a:pPr>
              <a:t>6/6/2017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>
          <a:xfrm>
            <a:off x="6583363" y="4783138"/>
            <a:ext cx="2103437" cy="257175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E62254-D45C-48C3-9982-79349E99E18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spersky main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4745038"/>
            <a:ext cx="9144000" cy="398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84" tIns="20791" rIns="41584" bIns="20791" anchor="ctr"/>
          <a:lstStyle/>
          <a:p>
            <a:pPr algn="ctr" defTabSz="4158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dirty="0">
              <a:solidFill>
                <a:prstClr val="white"/>
              </a:solidFill>
            </a:endParaRPr>
          </a:p>
        </p:txBody>
      </p:sp>
      <p:sp>
        <p:nvSpPr>
          <p:cNvPr id="6" name="Rectangle 14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84" tIns="20791" rIns="41584" bIns="20791" anchor="ctr"/>
          <a:lstStyle/>
          <a:p>
            <a:pPr algn="ctr" defTabSz="4158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dirty="0">
              <a:solidFill>
                <a:prstClr val="white"/>
              </a:solidFill>
            </a:endParaRPr>
          </a:p>
        </p:txBody>
      </p:sp>
      <p:pic>
        <p:nvPicPr>
          <p:cNvPr id="7" name="Рисунок 9" descr="Kaspersky_CMYK_POS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4840288"/>
            <a:ext cx="1262063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90" y="205980"/>
            <a:ext cx="8353425" cy="259537"/>
          </a:xfrm>
          <a:effectLst/>
        </p:spPr>
        <p:txBody>
          <a:bodyPr anchor="t">
            <a:normAutofit/>
          </a:bodyPr>
          <a:lstStyle>
            <a:lvl1pPr algn="l">
              <a:defRPr sz="17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95290" y="465538"/>
            <a:ext cx="8353425" cy="216005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200" b="1">
                <a:solidFill>
                  <a:srgbClr val="404040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spersky main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84" tIns="20791" rIns="41584" bIns="20791" anchor="ctr"/>
          <a:lstStyle/>
          <a:p>
            <a:pPr algn="ctr" defTabSz="4158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dirty="0">
              <a:solidFill>
                <a:prstClr val="white"/>
              </a:solidFill>
            </a:endParaRPr>
          </a:p>
        </p:txBody>
      </p:sp>
      <p:pic>
        <p:nvPicPr>
          <p:cNvPr id="7" name="Picture 10" descr="Kaspersky_RGB_NE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0625" y="4760913"/>
            <a:ext cx="15621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395291" y="844153"/>
            <a:ext cx="4105275" cy="37802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3441" y="844153"/>
            <a:ext cx="4105275" cy="37802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95290" y="205980"/>
            <a:ext cx="8353425" cy="259537"/>
          </a:xfrm>
          <a:effectLst/>
        </p:spPr>
        <p:txBody>
          <a:bodyPr anchor="t">
            <a:normAutofit/>
          </a:bodyPr>
          <a:lstStyle>
            <a:lvl1pPr algn="l">
              <a:defRPr sz="17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95290" y="465538"/>
            <a:ext cx="8353425" cy="216005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200" b="1">
                <a:solidFill>
                  <a:srgbClr val="404040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5"/>
          </p:nvPr>
        </p:nvSpPr>
        <p:spPr>
          <a:xfrm>
            <a:off x="323850" y="4819650"/>
            <a:ext cx="5761038" cy="274638"/>
          </a:xfrm>
          <a:prstGeom prst="rect">
            <a:avLst/>
          </a:prstGeom>
        </p:spPr>
        <p:txBody>
          <a:bodyPr lIns="41584" tIns="20791" rIns="41584" bIns="20791"/>
          <a:lstStyle>
            <a:lvl1pPr defTabSz="415837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977B41-7C75-4140-9873-0EF0181B9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spersky main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84" tIns="20791" rIns="41584" bIns="20791" anchor="ctr"/>
          <a:lstStyle/>
          <a:p>
            <a:pPr algn="ctr" defTabSz="4158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/>
          <p:nvPr userDrawn="1"/>
        </p:nvSpPr>
        <p:spPr>
          <a:xfrm>
            <a:off x="0" y="4745038"/>
            <a:ext cx="9144000" cy="398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84" tIns="20791" rIns="41584" bIns="20791" anchor="ctr"/>
          <a:lstStyle/>
          <a:p>
            <a:pPr algn="ctr" defTabSz="4158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dirty="0">
              <a:solidFill>
                <a:prstClr val="white"/>
              </a:solidFill>
            </a:endParaRPr>
          </a:p>
        </p:txBody>
      </p:sp>
      <p:pic>
        <p:nvPicPr>
          <p:cNvPr id="9" name="Рисунок 9" descr="Kaspersky_CMYK_POS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85088" y="4840288"/>
            <a:ext cx="1262062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403" y="205980"/>
            <a:ext cx="8355311" cy="638175"/>
          </a:xfrm>
          <a:effectLst/>
        </p:spPr>
        <p:txBody>
          <a:bodyPr anchor="t"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8" y="844154"/>
            <a:ext cx="4102100" cy="3774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/>
            </a:lvl1pPr>
            <a:lvl2pPr marL="342879" indent="0">
              <a:buNone/>
              <a:defRPr sz="1500" b="1"/>
            </a:lvl2pPr>
            <a:lvl3pPr marL="685757" indent="0">
              <a:buNone/>
              <a:defRPr sz="1300" b="1"/>
            </a:lvl3pPr>
            <a:lvl4pPr marL="1028636" indent="0">
              <a:buNone/>
              <a:defRPr sz="1200" b="1"/>
            </a:lvl4pPr>
            <a:lvl5pPr marL="1371514" indent="0">
              <a:buNone/>
              <a:defRPr sz="1200" b="1"/>
            </a:lvl5pPr>
            <a:lvl6pPr marL="1714394" indent="0">
              <a:buNone/>
              <a:defRPr sz="1200" b="1"/>
            </a:lvl6pPr>
            <a:lvl7pPr marL="2057271" indent="0">
              <a:buNone/>
              <a:defRPr sz="1200" b="1"/>
            </a:lvl7pPr>
            <a:lvl8pPr marL="2400150" indent="0">
              <a:buNone/>
              <a:defRPr sz="1200" b="1"/>
            </a:lvl8pPr>
            <a:lvl9pPr marL="27430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44154"/>
            <a:ext cx="4103688" cy="3774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/>
            </a:lvl1pPr>
            <a:lvl2pPr marL="342879" indent="0">
              <a:buNone/>
              <a:defRPr sz="1500" b="1"/>
            </a:lvl2pPr>
            <a:lvl3pPr marL="685757" indent="0">
              <a:buNone/>
              <a:defRPr sz="1300" b="1"/>
            </a:lvl3pPr>
            <a:lvl4pPr marL="1028636" indent="0">
              <a:buNone/>
              <a:defRPr sz="1200" b="1"/>
            </a:lvl4pPr>
            <a:lvl5pPr marL="1371514" indent="0">
              <a:buNone/>
              <a:defRPr sz="1200" b="1"/>
            </a:lvl5pPr>
            <a:lvl6pPr marL="1714394" indent="0">
              <a:buNone/>
              <a:defRPr sz="1200" b="1"/>
            </a:lvl6pPr>
            <a:lvl7pPr marL="2057271" indent="0">
              <a:buNone/>
              <a:defRPr sz="1200" b="1"/>
            </a:lvl7pPr>
            <a:lvl8pPr marL="2400150" indent="0">
              <a:buNone/>
              <a:defRPr sz="1200" b="1"/>
            </a:lvl8pPr>
            <a:lvl9pPr marL="27430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95291" y="1221600"/>
            <a:ext cx="4105275" cy="3402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37682" y="1221600"/>
            <a:ext cx="4105275" cy="3402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84" tIns="20791" rIns="41584" bIns="20791" anchor="ctr"/>
          <a:lstStyle/>
          <a:p>
            <a:pPr algn="ctr" defTabSz="4158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spersky main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green_gradie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14"/>
          <p:cNvSpPr/>
          <p:nvPr/>
        </p:nvSpPr>
        <p:spPr>
          <a:xfrm>
            <a:off x="1619250" y="4624388"/>
            <a:ext cx="7524750" cy="519112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  <a:gd name="connsiteX3" fmla="*/ 0 w 914400"/>
              <a:gd name="connsiteY3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0" fmla="*/ 0 w 914400"/>
              <a:gd name="connsiteY0" fmla="*/ 914400 h 914400"/>
              <a:gd name="connsiteX1" fmla="*/ 0 w 914400"/>
              <a:gd name="connsiteY1" fmla="*/ 339300 h 914400"/>
              <a:gd name="connsiteX2" fmla="*/ 914400 w 914400"/>
              <a:gd name="connsiteY2" fmla="*/ 0 h 914400"/>
              <a:gd name="connsiteX3" fmla="*/ 914400 w 914400"/>
              <a:gd name="connsiteY3" fmla="*/ 562950 h 914400"/>
              <a:gd name="connsiteX4" fmla="*/ 0 w 914400"/>
              <a:gd name="connsiteY4" fmla="*/ 914400 h 914400"/>
              <a:gd name="connsiteX0" fmla="*/ 0 w 914400"/>
              <a:gd name="connsiteY0" fmla="*/ 914400 h 1074150"/>
              <a:gd name="connsiteX1" fmla="*/ 0 w 914400"/>
              <a:gd name="connsiteY1" fmla="*/ 339300 h 1074150"/>
              <a:gd name="connsiteX2" fmla="*/ 914400 w 914400"/>
              <a:gd name="connsiteY2" fmla="*/ 0 h 1074150"/>
              <a:gd name="connsiteX3" fmla="*/ 914400 w 914400"/>
              <a:gd name="connsiteY3" fmla="*/ 1074150 h 1074150"/>
              <a:gd name="connsiteX4" fmla="*/ 0 w 914400"/>
              <a:gd name="connsiteY4" fmla="*/ 914400 h 1074150"/>
              <a:gd name="connsiteX0" fmla="*/ 0 w 914400"/>
              <a:gd name="connsiteY0" fmla="*/ 1425600 h 1425600"/>
              <a:gd name="connsiteX1" fmla="*/ 0 w 914400"/>
              <a:gd name="connsiteY1" fmla="*/ 339300 h 1425600"/>
              <a:gd name="connsiteX2" fmla="*/ 914400 w 914400"/>
              <a:gd name="connsiteY2" fmla="*/ 0 h 1425600"/>
              <a:gd name="connsiteX3" fmla="*/ 914400 w 914400"/>
              <a:gd name="connsiteY3" fmla="*/ 1074150 h 1425600"/>
              <a:gd name="connsiteX4" fmla="*/ 0 w 914400"/>
              <a:gd name="connsiteY4" fmla="*/ 1425600 h 1425600"/>
              <a:gd name="connsiteX0" fmla="*/ 0 w 914400"/>
              <a:gd name="connsiteY0" fmla="*/ 1425600 h 1425600"/>
              <a:gd name="connsiteX1" fmla="*/ 0 w 914400"/>
              <a:gd name="connsiteY1" fmla="*/ 339300 h 1425600"/>
              <a:gd name="connsiteX2" fmla="*/ 914400 w 914400"/>
              <a:gd name="connsiteY2" fmla="*/ 0 h 1425600"/>
              <a:gd name="connsiteX3" fmla="*/ 914400 w 914400"/>
              <a:gd name="connsiteY3" fmla="*/ 1425600 h 1425600"/>
              <a:gd name="connsiteX4" fmla="*/ 0 w 914400"/>
              <a:gd name="connsiteY4" fmla="*/ 1425600 h 1425600"/>
              <a:gd name="connsiteX0" fmla="*/ 0 w 914400"/>
              <a:gd name="connsiteY0" fmla="*/ 1425600 h 1425600"/>
              <a:gd name="connsiteX1" fmla="*/ 914400 w 914400"/>
              <a:gd name="connsiteY1" fmla="*/ 0 h 1425600"/>
              <a:gd name="connsiteX2" fmla="*/ 914400 w 914400"/>
              <a:gd name="connsiteY2" fmla="*/ 1425600 h 1425600"/>
              <a:gd name="connsiteX3" fmla="*/ 0 w 914400"/>
              <a:gd name="connsiteY3" fmla="*/ 1425600 h 1425600"/>
              <a:gd name="connsiteX0" fmla="*/ 0 w 914400"/>
              <a:gd name="connsiteY0" fmla="*/ 179550 h 179550"/>
              <a:gd name="connsiteX1" fmla="*/ 914400 w 914400"/>
              <a:gd name="connsiteY1" fmla="*/ 0 h 179550"/>
              <a:gd name="connsiteX2" fmla="*/ 914400 w 914400"/>
              <a:gd name="connsiteY2" fmla="*/ 179550 h 179550"/>
              <a:gd name="connsiteX3" fmla="*/ 0 w 914400"/>
              <a:gd name="connsiteY3" fmla="*/ 179550 h 179550"/>
              <a:gd name="connsiteX0" fmla="*/ 0 w 914400"/>
              <a:gd name="connsiteY0" fmla="*/ 307349 h 307349"/>
              <a:gd name="connsiteX1" fmla="*/ 914400 w 914400"/>
              <a:gd name="connsiteY1" fmla="*/ 0 h 307349"/>
              <a:gd name="connsiteX2" fmla="*/ 914400 w 914400"/>
              <a:gd name="connsiteY2" fmla="*/ 307349 h 307349"/>
              <a:gd name="connsiteX3" fmla="*/ 0 w 914400"/>
              <a:gd name="connsiteY3" fmla="*/ 307349 h 307349"/>
              <a:gd name="connsiteX0" fmla="*/ 0 w 594015"/>
              <a:gd name="connsiteY0" fmla="*/ 307349 h 307349"/>
              <a:gd name="connsiteX1" fmla="*/ 594015 w 594015"/>
              <a:gd name="connsiteY1" fmla="*/ 0 h 307349"/>
              <a:gd name="connsiteX2" fmla="*/ 594015 w 594015"/>
              <a:gd name="connsiteY2" fmla="*/ 307349 h 307349"/>
              <a:gd name="connsiteX3" fmla="*/ 0 w 594015"/>
              <a:gd name="connsiteY3" fmla="*/ 307349 h 307349"/>
              <a:gd name="connsiteX0" fmla="*/ 0 w 752433"/>
              <a:gd name="connsiteY0" fmla="*/ 307349 h 307349"/>
              <a:gd name="connsiteX1" fmla="*/ 752433 w 752433"/>
              <a:gd name="connsiteY1" fmla="*/ 0 h 307349"/>
              <a:gd name="connsiteX2" fmla="*/ 752433 w 752433"/>
              <a:gd name="connsiteY2" fmla="*/ 307349 h 307349"/>
              <a:gd name="connsiteX3" fmla="*/ 0 w 752433"/>
              <a:gd name="connsiteY3" fmla="*/ 307349 h 30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433" h="307349">
                <a:moveTo>
                  <a:pt x="0" y="307349"/>
                </a:moveTo>
                <a:lnTo>
                  <a:pt x="752433" y="0"/>
                </a:lnTo>
                <a:lnTo>
                  <a:pt x="752433" y="307349"/>
                </a:lnTo>
                <a:lnTo>
                  <a:pt x="0" y="307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84" tIns="20791" rIns="41584" bIns="20791" anchor="ctr"/>
          <a:lstStyle/>
          <a:p>
            <a:pPr algn="ctr" defTabSz="4158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dirty="0">
              <a:solidFill>
                <a:prstClr val="white"/>
              </a:solidFill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250825" y="1222375"/>
            <a:ext cx="3673475" cy="549275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41584" tIns="20791" rIns="41584" bIns="20791">
            <a:spAutoFit/>
          </a:bodyPr>
          <a:lstStyle/>
          <a:p>
            <a:pPr defTabSz="4158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b="1" dirty="0">
                <a:solidFill>
                  <a:prstClr val="white"/>
                </a:solidFill>
                <a:latin typeface="+mn-lt"/>
                <a:cs typeface="+mn-cs"/>
              </a:rPr>
              <a:t>Спасибо!</a:t>
            </a:r>
            <a:endParaRPr lang="en-US" sz="3300" b="1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pic>
        <p:nvPicPr>
          <p:cNvPr id="8" name="Picture 15" descr="Kaspersky_RGB_PO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9038" y="4756150"/>
            <a:ext cx="160496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96057" y="4196272"/>
            <a:ext cx="8280400" cy="324203"/>
          </a:xfrm>
          <a:prstGeom prst="rect">
            <a:avLst/>
          </a:prstGeo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488" y="2273458"/>
            <a:ext cx="8372227" cy="399473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7" y="2630067"/>
            <a:ext cx="8353177" cy="955272"/>
          </a:xfrm>
          <a:prstGeom prst="rect">
            <a:avLst/>
          </a:prstGeo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lIns="41584" tIns="20791" rIns="41584" bIns="20791"/>
          <a:lstStyle>
            <a:lvl1pPr defTabSz="41583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3316E-11F2-41ED-ADF7-92AC11A6411A}" type="datetimeFigureOut">
              <a:rPr lang="ru-RU"/>
              <a:pPr>
                <a:defRPr/>
              </a:pPr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lIns="41584" tIns="20791" rIns="41584" bIns="20791"/>
          <a:lstStyle>
            <a:lvl1pPr defTabSz="41583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lIns="41584" tIns="20791" rIns="41584" bIns="20791"/>
          <a:lstStyle>
            <a:lvl1pPr defTabSz="41583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951B44-F60B-4973-9D95-6A0107748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93700" y="206375"/>
            <a:ext cx="83550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95288" y="844550"/>
            <a:ext cx="8353425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08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lang="ru-RU" sz="1700" b="1" kern="1200" dirty="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1700" b="1">
          <a:solidFill>
            <a:schemeClr val="accent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1700" b="1">
          <a:solidFill>
            <a:schemeClr val="accent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1700" b="1">
          <a:solidFill>
            <a:schemeClr val="accent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1700" b="1">
          <a:solidFill>
            <a:schemeClr val="accent1"/>
          </a:solidFill>
          <a:latin typeface="Arial" charset="0"/>
        </a:defRPr>
      </a:lvl5pPr>
      <a:lvl6pPr marL="342879" algn="ctr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accent1"/>
          </a:solidFill>
          <a:latin typeface="Arial" charset="0"/>
        </a:defRPr>
      </a:lvl6pPr>
      <a:lvl7pPr marL="685757" algn="ctr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accent1"/>
          </a:solidFill>
          <a:latin typeface="Arial" charset="0"/>
        </a:defRPr>
      </a:lvl7pPr>
      <a:lvl8pPr marL="1028636" algn="ctr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accent1"/>
          </a:solidFill>
          <a:latin typeface="Arial" charset="0"/>
        </a:defRPr>
      </a:lvl8pPr>
      <a:lvl9pPr marL="1371514" algn="ctr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accent1"/>
          </a:solidFill>
          <a:latin typeface="Arial" charset="0"/>
        </a:defRPr>
      </a:lvl9pPr>
    </p:titleStyle>
    <p:bodyStyle>
      <a:lvl1pPr marL="255588" indent="-255588" algn="l" rtl="0" fontAlgn="base">
        <a:spcBef>
          <a:spcPct val="0"/>
        </a:spcBef>
        <a:spcAft>
          <a:spcPts val="675"/>
        </a:spcAft>
        <a:buClr>
          <a:schemeClr val="tx2"/>
        </a:buClr>
        <a:buFont typeface="Arial" charset="0"/>
        <a:defRPr lang="en-US" kern="1200" dirty="0">
          <a:solidFill>
            <a:srgbClr val="404040"/>
          </a:solidFill>
          <a:latin typeface="+mn-lt"/>
          <a:ea typeface="+mn-ea"/>
          <a:cs typeface="+mn-cs"/>
        </a:defRPr>
      </a:lvl1pPr>
      <a:lvl2pPr marL="134938" indent="-134938" algn="l" rtl="0" fontAlgn="base">
        <a:spcBef>
          <a:spcPct val="0"/>
        </a:spcBef>
        <a:spcAft>
          <a:spcPts val="675"/>
        </a:spcAft>
        <a:buClr>
          <a:srgbClr val="006D55"/>
        </a:buClr>
        <a:buBlip>
          <a:blip r:embed="rId16"/>
        </a:buBlip>
        <a:defRPr lang="en-US" kern="1200" dirty="0">
          <a:solidFill>
            <a:srgbClr val="404040"/>
          </a:solidFill>
          <a:latin typeface="+mn-lt"/>
          <a:ea typeface="+mn-ea"/>
          <a:cs typeface="+mn-cs"/>
        </a:defRPr>
      </a:lvl2pPr>
      <a:lvl3pPr marL="269875" indent="-134938" algn="l" rtl="0" fontAlgn="base">
        <a:spcBef>
          <a:spcPct val="0"/>
        </a:spcBef>
        <a:spcAft>
          <a:spcPts val="225"/>
        </a:spcAft>
        <a:buClr>
          <a:srgbClr val="D52B1E"/>
        </a:buClr>
        <a:buFont typeface="Arial" charset="0"/>
        <a:buChar char="•"/>
        <a:defRPr lang="en-US" sz="1200" kern="1200" dirty="0">
          <a:solidFill>
            <a:srgbClr val="404040"/>
          </a:solidFill>
          <a:latin typeface="+mn-lt"/>
          <a:ea typeface="+mn-ea"/>
          <a:cs typeface="+mn-cs"/>
        </a:defRPr>
      </a:lvl3pPr>
      <a:lvl4pPr marL="406400" indent="-134938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100" kern="1200" dirty="0">
          <a:solidFill>
            <a:srgbClr val="404040"/>
          </a:solidFill>
          <a:latin typeface="+mn-lt"/>
          <a:ea typeface="+mn-ea"/>
          <a:cs typeface="+mn-cs"/>
        </a:defRPr>
      </a:lvl4pPr>
      <a:lvl5pPr marL="533400" indent="-127000" algn="l" rtl="0" fontAlgn="base">
        <a:spcBef>
          <a:spcPct val="20000"/>
        </a:spcBef>
        <a:spcAft>
          <a:spcPct val="0"/>
        </a:spcAft>
        <a:buFont typeface="Arial" charset="0"/>
        <a:buChar char="»"/>
        <a:defRPr lang="ru-RU" sz="1100" kern="1200" dirty="0">
          <a:solidFill>
            <a:srgbClr val="404040"/>
          </a:solidFill>
          <a:latin typeface="+mn-lt"/>
          <a:ea typeface="+mn-ea"/>
          <a:cs typeface="+mn-cs"/>
        </a:defRPr>
      </a:lvl5pPr>
      <a:lvl6pPr marL="1885832" indent="-171439" algn="l" defTabSz="68575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11" indent="-171439" algn="l" defTabSz="68575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90" indent="-171439" algn="l" defTabSz="68575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68" indent="-171439" algn="l" defTabSz="68575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9" algn="l" defTabSz="6857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7" algn="l" defTabSz="6857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6" algn="l" defTabSz="6857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14" algn="l" defTabSz="6857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94" algn="l" defTabSz="6857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71" algn="l" defTabSz="6857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50" algn="l" defTabSz="6857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28" algn="l" defTabSz="6857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79009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49338"/>
            <a:ext cx="8229600" cy="3522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15837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A8549A-BD26-4544-9121-29A190404641}" type="datetimeFigureOut">
              <a:rPr lang="ru-RU"/>
              <a:pPr>
                <a:defRPr/>
              </a:pPr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1583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15837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C95E87-35BD-40EE-99CB-829FA1DE7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  <p:sldLayoutId id="214748373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rgbClr val="00735F"/>
          </a:solidFill>
          <a:latin typeface="Museo Sans Cyrl 900" pitchFamily="50" charset="-52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735F"/>
          </a:solidFill>
          <a:latin typeface="Museo Sans Cyrl 90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735F"/>
          </a:solidFill>
          <a:latin typeface="Museo Sans Cyrl 90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735F"/>
          </a:solidFill>
          <a:latin typeface="Museo Sans Cyrl 90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735F"/>
          </a:solidFill>
          <a:latin typeface="Museo Sans Cyrl 90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735F"/>
          </a:solidFill>
          <a:latin typeface="Museo Sans Cyrl 90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735F"/>
          </a:solidFill>
          <a:latin typeface="Museo Sans Cyrl 90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735F"/>
          </a:solidFill>
          <a:latin typeface="Museo Sans Cyrl 90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735F"/>
          </a:solidFill>
          <a:latin typeface="Museo Sans Cyrl 90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charset="0"/>
        <a:defRPr sz="1400" kern="1200">
          <a:solidFill>
            <a:schemeClr val="tx1"/>
          </a:solidFill>
          <a:latin typeface="Museo Cyrl 300"/>
          <a:ea typeface="+mn-ea"/>
          <a:cs typeface="+mn-cs"/>
        </a:defRPr>
      </a:lvl1pPr>
      <a:lvl2pPr algn="l" rtl="0" fontAlgn="base">
        <a:spcBef>
          <a:spcPct val="20000"/>
        </a:spcBef>
        <a:spcAft>
          <a:spcPct val="0"/>
        </a:spcAft>
        <a:buFont typeface="Arial" charset="0"/>
        <a:defRPr sz="1200" kern="1200">
          <a:solidFill>
            <a:schemeClr val="tx1"/>
          </a:solidFill>
          <a:latin typeface="Museo Cyrl 300"/>
          <a:ea typeface="+mn-ea"/>
          <a:cs typeface="+mn-cs"/>
        </a:defRPr>
      </a:lvl2pPr>
      <a:lvl3pPr algn="l" rtl="0" fontAlgn="base">
        <a:spcBef>
          <a:spcPct val="20000"/>
        </a:spcBef>
        <a:spcAft>
          <a:spcPct val="0"/>
        </a:spcAft>
        <a:buFont typeface="Arial" charset="0"/>
        <a:defRPr sz="1100" kern="1200">
          <a:solidFill>
            <a:schemeClr val="tx1"/>
          </a:solidFill>
          <a:latin typeface="Museo Cyrl 300"/>
          <a:ea typeface="+mn-ea"/>
          <a:cs typeface="+mn-cs"/>
        </a:defRPr>
      </a:lvl3pPr>
      <a:lvl4pPr algn="l" rtl="0" fontAlgn="base">
        <a:spcBef>
          <a:spcPct val="20000"/>
        </a:spcBef>
        <a:spcAft>
          <a:spcPct val="0"/>
        </a:spcAft>
        <a:buFont typeface="Arial" charset="0"/>
        <a:defRPr sz="1000" kern="1200">
          <a:solidFill>
            <a:schemeClr val="tx1"/>
          </a:solidFill>
          <a:latin typeface="Museo Cyrl 300"/>
          <a:ea typeface="+mn-ea"/>
          <a:cs typeface="+mn-cs"/>
        </a:defRPr>
      </a:lvl4pPr>
      <a:lvl5pPr algn="l" rtl="0" fontAlgn="base">
        <a:spcBef>
          <a:spcPct val="20000"/>
        </a:spcBef>
        <a:spcAft>
          <a:spcPct val="0"/>
        </a:spcAft>
        <a:buFont typeface="Arial" charset="0"/>
        <a:defRPr sz="1000" kern="1200">
          <a:solidFill>
            <a:schemeClr val="tx1"/>
          </a:solidFill>
          <a:latin typeface="Museo Cyrl 30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3.png"/><Relationship Id="rId11" Type="http://schemas.openxmlformats.org/officeDocument/2006/relationships/image" Target="../media/image12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9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4.png"/><Relationship Id="rId11" Type="http://schemas.openxmlformats.org/officeDocument/2006/relationships/image" Target="../media/image12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2.png"/><Relationship Id="rId11" Type="http://schemas.openxmlformats.org/officeDocument/2006/relationships/image" Target="../media/image66.png"/><Relationship Id="rId5" Type="http://schemas.openxmlformats.org/officeDocument/2006/relationships/image" Target="../media/image61.png"/><Relationship Id="rId10" Type="http://schemas.openxmlformats.org/officeDocument/2006/relationships/image" Target="../media/image52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0.png"/><Relationship Id="rId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5.png"/><Relationship Id="rId4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5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5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kids.kaspersky.ru/" TargetMode="External"/><Relationship Id="rId5" Type="http://schemas.openxmlformats.org/officeDocument/2006/relationships/hyperlink" Target="http://www.kaspersky.ru/safe-kids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3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3"/>
          <p:cNvSpPr txBox="1">
            <a:spLocks/>
          </p:cNvSpPr>
          <p:nvPr/>
        </p:nvSpPr>
        <p:spPr>
          <a:xfrm>
            <a:off x="271463" y="987425"/>
            <a:ext cx="3868737" cy="2154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4763"/>
            <a:endParaRPr lang="ru-RU" sz="1600">
              <a:solidFill>
                <a:srgbClr val="00735F"/>
              </a:solidFill>
              <a:ea typeface="Museo Sans 900"/>
              <a:cs typeface="Museo Sans 900"/>
            </a:endParaRPr>
          </a:p>
          <a:p>
            <a:pPr marL="4763"/>
            <a:r>
              <a:rPr lang="ru-RU" sz="3600">
                <a:solidFill>
                  <a:srgbClr val="00735F"/>
                </a:solidFill>
                <a:ea typeface="Museo Sans 900"/>
                <a:cs typeface="Museo Sans 900"/>
              </a:rPr>
              <a:t>ДЕТИ В СОЦСЕТИ:</a:t>
            </a:r>
            <a:endParaRPr lang="en-US" sz="3600">
              <a:solidFill>
                <a:srgbClr val="00735F"/>
              </a:solidFill>
              <a:ea typeface="Museo Sans 900"/>
              <a:cs typeface="Museo Sans 900"/>
            </a:endParaRPr>
          </a:p>
          <a:p>
            <a:pPr marL="4763"/>
            <a:r>
              <a:rPr lang="ru-RU" sz="1600">
                <a:solidFill>
                  <a:srgbClr val="00735F"/>
                </a:solidFill>
                <a:ea typeface="Museo Sans 900"/>
                <a:cs typeface="Museo Sans 900"/>
              </a:rPr>
              <a:t>активности </a:t>
            </a:r>
            <a:r>
              <a:rPr lang="ru-RU" sz="1600">
                <a:solidFill>
                  <a:srgbClr val="00735F"/>
                </a:solidFill>
                <a:cs typeface="Times New Roman" pitchFamily="18" charset="0"/>
              </a:rPr>
              <a:t>● </a:t>
            </a:r>
            <a:r>
              <a:rPr lang="ru-RU" sz="1600">
                <a:solidFill>
                  <a:srgbClr val="00735F"/>
                </a:solidFill>
                <a:ea typeface="Museo Sans 900"/>
                <a:cs typeface="Museo Sans 900"/>
              </a:rPr>
              <a:t>опасности </a:t>
            </a:r>
            <a:r>
              <a:rPr lang="ru-RU" sz="1600">
                <a:solidFill>
                  <a:srgbClr val="00735F"/>
                </a:solidFill>
                <a:cs typeface="Times New Roman" pitchFamily="18" charset="0"/>
              </a:rPr>
              <a:t>● </a:t>
            </a:r>
            <a:r>
              <a:rPr lang="ru-RU" sz="1600">
                <a:solidFill>
                  <a:srgbClr val="00735F"/>
                </a:solidFill>
                <a:ea typeface="Museo Sans 900"/>
                <a:cs typeface="Museo Sans 900"/>
              </a:rPr>
              <a:t>защита</a:t>
            </a:r>
            <a:endParaRPr lang="en-US" sz="1600">
              <a:solidFill>
                <a:srgbClr val="00735F"/>
              </a:solidFill>
              <a:ea typeface="Museo Sans 900"/>
              <a:cs typeface="Museo Sans 900"/>
            </a:endParaRPr>
          </a:p>
          <a:p>
            <a:pPr marL="4763"/>
            <a:endParaRPr lang="ru-RU" sz="3600">
              <a:solidFill>
                <a:srgbClr val="00735F"/>
              </a:solidFill>
              <a:latin typeface="Museo Sans Cyrl 900"/>
              <a:ea typeface="Museo Sans 900"/>
              <a:cs typeface="Museo Sans 900"/>
            </a:endParaRPr>
          </a:p>
        </p:txBody>
      </p:sp>
      <p:sp>
        <p:nvSpPr>
          <p:cNvPr id="10" name="object 2"/>
          <p:cNvSpPr txBox="1"/>
          <p:nvPr/>
        </p:nvSpPr>
        <p:spPr>
          <a:xfrm>
            <a:off x="268288" y="4927600"/>
            <a:ext cx="2790825" cy="1079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4763"/>
            <a:r>
              <a:rPr lang="ru-RU" sz="700">
                <a:solidFill>
                  <a:srgbClr val="BFBFBF"/>
                </a:solidFill>
                <a:latin typeface="Museo Sans 100"/>
                <a:ea typeface="Museo Sans 100"/>
                <a:cs typeface="Museo Sans 100"/>
              </a:rPr>
              <a:t>© 201</a:t>
            </a:r>
            <a:r>
              <a:rPr lang="en-US" sz="700">
                <a:solidFill>
                  <a:srgbClr val="BFBFBF"/>
                </a:solidFill>
                <a:latin typeface="Museo Sans 100"/>
                <a:ea typeface="Museo Sans 100"/>
                <a:cs typeface="Museo Sans 100"/>
              </a:rPr>
              <a:t>7</a:t>
            </a:r>
            <a:r>
              <a:rPr lang="ru-RU" sz="700">
                <a:solidFill>
                  <a:srgbClr val="BFBFBF"/>
                </a:solidFill>
                <a:latin typeface="Museo Sans 100"/>
                <a:ea typeface="Museo Sans 100"/>
                <a:cs typeface="Museo Sans 100"/>
              </a:rPr>
              <a:t> </a:t>
            </a:r>
            <a:r>
              <a:rPr lang="ru-RU" sz="700">
                <a:solidFill>
                  <a:srgbClr val="BFBFBF"/>
                </a:solidFill>
                <a:latin typeface="Museo Sans Cyrl 100"/>
                <a:ea typeface="Museo Sans Cyrl 100"/>
                <a:cs typeface="Museo Sans Cyrl 100"/>
              </a:rPr>
              <a:t>"Лаборатория Касперского". Все права защищены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9388" y="3795713"/>
            <a:ext cx="3076575" cy="5286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763">
              <a:lnSpc>
                <a:spcPts val="1688"/>
              </a:lnSpc>
            </a:pPr>
            <a:r>
              <a:rPr lang="ru-RU" sz="1400" i="1">
                <a:ea typeface="Museo Cyrl 300"/>
                <a:cs typeface="Museo Cyrl 300"/>
              </a:rPr>
              <a:t>Игнатьев Константин</a:t>
            </a:r>
          </a:p>
          <a:p>
            <a:pPr marL="4763">
              <a:lnSpc>
                <a:spcPts val="1688"/>
              </a:lnSpc>
            </a:pPr>
            <a:r>
              <a:rPr lang="ru-RU" sz="1400" i="1">
                <a:ea typeface="Museo Cyrl 300"/>
                <a:cs typeface="Museo Cyrl 300"/>
              </a:rPr>
              <a:t>Пермь, 06 июня 2017г.</a:t>
            </a:r>
            <a:endParaRPr lang="ru-RU" sz="1400">
              <a:ea typeface="Museo Cyrl 300"/>
              <a:cs typeface="Museo Cyrl 300"/>
            </a:endParaRPr>
          </a:p>
        </p:txBody>
      </p:sp>
      <p:pic>
        <p:nvPicPr>
          <p:cNvPr id="30725" name="Picture 7" descr="D:\WORK_new\Kasperskiy\Safe_kids_presentation\Pics\kasper_pew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14313"/>
            <a:ext cx="32861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215900" y="80963"/>
            <a:ext cx="7900988" cy="936625"/>
          </a:xfrm>
        </p:spPr>
        <p:txBody>
          <a:bodyPr/>
          <a:lstStyle/>
          <a:p>
            <a:r>
              <a:rPr lang="ru-RU" smtClean="0">
                <a:latin typeface="Arial" charset="0"/>
                <a:cs typeface="Arial" charset="0"/>
              </a:rPr>
              <a:t>НЕОБДУМАННЫЕ ОНЛАЙН-ПОКУПКИ</a:t>
            </a:r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285750" y="2928938"/>
          <a:ext cx="3643313" cy="1606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483"/>
                <a:gridCol w="2509855"/>
              </a:tblGrid>
              <a:tr h="354332">
                <a:tc grid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Museo Sans Cyrl 900" pitchFamily="50" charset="-52"/>
                        </a:rPr>
                        <a:t>ПРИМЕРЫ ИГРОВЫХ ПОКУПОК ДЕТЕЙ:</a:t>
                      </a: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29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Museo Sans Cyrl 900" pitchFamily="50" charset="-52"/>
                        </a:rPr>
                        <a:t>£1700</a:t>
                      </a:r>
                      <a:endParaRPr lang="ru-RU" sz="1800" dirty="0">
                        <a:latin typeface="Museo Sans Cyrl 900" pitchFamily="50" charset="-52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Museo Sans Cyrl 300" pitchFamily="50" charset="-52"/>
                        </a:rPr>
                        <a:t>на </a:t>
                      </a:r>
                      <a:r>
                        <a:rPr lang="ru-RU" sz="1200" dirty="0" err="1" smtClean="0">
                          <a:latin typeface="Museo Sans Cyrl 300" pitchFamily="50" charset="-52"/>
                        </a:rPr>
                        <a:t>Zombies</a:t>
                      </a:r>
                      <a:r>
                        <a:rPr lang="ru-RU" sz="1200" dirty="0" smtClean="0">
                          <a:latin typeface="Museo Sans Cyrl 300" pitchFamily="50" charset="-52"/>
                        </a:rPr>
                        <a:t> </a:t>
                      </a:r>
                      <a:r>
                        <a:rPr lang="ru-RU" sz="1200" dirty="0" err="1" smtClean="0">
                          <a:latin typeface="Museo Sans Cyrl 300" pitchFamily="50" charset="-52"/>
                        </a:rPr>
                        <a:t>vs</a:t>
                      </a:r>
                      <a:r>
                        <a:rPr lang="en-US" sz="1200" dirty="0" smtClean="0">
                          <a:latin typeface="Museo Sans Cyrl 300" pitchFamily="50" charset="-52"/>
                        </a:rPr>
                        <a:t>.</a:t>
                      </a:r>
                      <a:r>
                        <a:rPr lang="ru-RU" sz="1200" dirty="0" smtClean="0">
                          <a:latin typeface="Museo Sans Cyrl 300" pitchFamily="50" charset="-52"/>
                        </a:rPr>
                        <a:t> </a:t>
                      </a:r>
                      <a:r>
                        <a:rPr lang="ru-RU" sz="1200" dirty="0" err="1" smtClean="0">
                          <a:latin typeface="Museo Sans Cyrl 300" pitchFamily="50" charset="-52"/>
                        </a:rPr>
                        <a:t>Ninjas</a:t>
                      </a:r>
                      <a:endParaRPr lang="ru-RU" sz="1200" dirty="0" smtClean="0">
                        <a:latin typeface="Museo Sans Cyrl 300" pitchFamily="50" charset="-52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43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Museo Sans Cyrl 900" pitchFamily="50" charset="-52"/>
                        </a:rPr>
                        <a:t>$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Museo Sans Cyrl 900" pitchFamily="50" charset="-52"/>
                        </a:rPr>
                        <a:t>4500</a:t>
                      </a:r>
                      <a:endParaRPr lang="ru-RU" sz="1800" dirty="0">
                        <a:latin typeface="Museo Sans Cyrl 900" pitchFamily="50" charset="-52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Museo Sans Cyrl 300" pitchFamily="50" charset="-52"/>
                        </a:rPr>
                        <a:t>на </a:t>
                      </a:r>
                      <a:r>
                        <a:rPr lang="en-US" sz="1200" dirty="0" smtClean="0">
                          <a:latin typeface="Museo Sans Cyrl 300" pitchFamily="50" charset="-52"/>
                        </a:rPr>
                        <a:t>FIFA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29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Museo Sans Cyrl 900" pitchFamily="50" charset="-52"/>
                        </a:rPr>
                        <a:t>$46000</a:t>
                      </a:r>
                      <a:endParaRPr lang="ru-RU" sz="1800" dirty="0">
                        <a:latin typeface="Museo Sans Cyrl 900" pitchFamily="50" charset="-52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Museo Sans Cyrl 300" pitchFamily="50" charset="-52"/>
                        </a:rPr>
                        <a:t>на </a:t>
                      </a:r>
                      <a:r>
                        <a:rPr lang="ru-RU" sz="1200" dirty="0" err="1" smtClean="0">
                          <a:latin typeface="Museo Sans Cyrl 300" pitchFamily="50" charset="-52"/>
                        </a:rPr>
                        <a:t>Game</a:t>
                      </a:r>
                      <a:r>
                        <a:rPr lang="ru-RU" sz="1200" dirty="0" smtClean="0">
                          <a:latin typeface="Museo Sans Cyrl 300" pitchFamily="50" charset="-52"/>
                        </a:rPr>
                        <a:t> </a:t>
                      </a:r>
                      <a:r>
                        <a:rPr lang="ru-RU" sz="1200" dirty="0" err="1" smtClean="0">
                          <a:latin typeface="Museo Sans Cyrl 300" pitchFamily="50" charset="-52"/>
                        </a:rPr>
                        <a:t>of</a:t>
                      </a:r>
                      <a:r>
                        <a:rPr lang="ru-RU" sz="1200" dirty="0" smtClean="0">
                          <a:latin typeface="Museo Sans Cyrl 300" pitchFamily="50" charset="-52"/>
                        </a:rPr>
                        <a:t> </a:t>
                      </a:r>
                      <a:r>
                        <a:rPr lang="ru-RU" sz="1200" dirty="0" err="1" smtClean="0">
                          <a:latin typeface="Museo Sans Cyrl 300" pitchFamily="50" charset="-52"/>
                        </a:rPr>
                        <a:t>War</a:t>
                      </a:r>
                      <a:r>
                        <a:rPr lang="ru-RU" sz="1200" dirty="0" smtClean="0">
                          <a:latin typeface="Museo Sans Cyrl 300" pitchFamily="50" charset="-52"/>
                        </a:rPr>
                        <a:t>: </a:t>
                      </a:r>
                      <a:r>
                        <a:rPr lang="ru-RU" sz="1200" dirty="0" err="1" smtClean="0">
                          <a:latin typeface="Museo Sans Cyrl 300" pitchFamily="50" charset="-52"/>
                        </a:rPr>
                        <a:t>Fire</a:t>
                      </a:r>
                      <a:r>
                        <a:rPr lang="ru-RU" sz="1200" dirty="0" smtClean="0">
                          <a:latin typeface="Museo Sans Cyrl 300" pitchFamily="50" charset="-52"/>
                        </a:rPr>
                        <a:t> </a:t>
                      </a:r>
                      <a:r>
                        <a:rPr lang="ru-RU" sz="1200" dirty="0" err="1" smtClean="0">
                          <a:latin typeface="Museo Sans Cyrl 300" pitchFamily="50" charset="-52"/>
                        </a:rPr>
                        <a:t>Age</a:t>
                      </a:r>
                      <a:endParaRPr lang="ru-RU" sz="1200" dirty="0">
                        <a:latin typeface="Museo Sans Cyrl 300" pitchFamily="50" charset="-52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Содержимое 4"/>
          <p:cNvGraphicFramePr>
            <a:graphicFrameLocks/>
          </p:cNvGraphicFramePr>
          <p:nvPr/>
        </p:nvGraphicFramePr>
        <p:xfrm>
          <a:off x="285750" y="1009650"/>
          <a:ext cx="3214688" cy="1793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2357454"/>
              </a:tblGrid>
              <a:tr h="354332">
                <a:tc grid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Museo Sans Cyrl 900" pitchFamily="50" charset="-52"/>
                        </a:rPr>
                        <a:t>ОПАСНОСТИ:</a:t>
                      </a: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5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Museo Sans Cyrl 900" pitchFamily="50" charset="-52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200" dirty="0" smtClean="0">
                          <a:latin typeface="Museo Sans Cyrl 300" pitchFamily="50" charset="-52"/>
                        </a:rPr>
                        <a:t>Финансовые потери </a:t>
                      </a:r>
                      <a:r>
                        <a:rPr lang="en-US" sz="1200" dirty="0" smtClean="0">
                          <a:latin typeface="Museo Sans Cyrl 300" pitchFamily="50" charset="-52"/>
                        </a:rPr>
                        <a:t/>
                      </a:r>
                      <a:br>
                        <a:rPr lang="en-US" sz="1200" dirty="0" smtClean="0">
                          <a:latin typeface="Museo Sans Cyrl 300" pitchFamily="50" charset="-52"/>
                        </a:rPr>
                      </a:br>
                      <a:r>
                        <a:rPr lang="ru-RU" sz="1200" dirty="0" smtClean="0">
                          <a:latin typeface="Museo Sans Cyrl 300" pitchFamily="50" charset="-52"/>
                        </a:rPr>
                        <a:t>для родителей</a:t>
                      </a: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Museo Sans Cyrl 900" pitchFamily="50" charset="-52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200" dirty="0" smtClean="0">
                          <a:latin typeface="Museo Sans Cyrl 300" pitchFamily="50" charset="-52"/>
                        </a:rPr>
                        <a:t>доступ к нежелательному </a:t>
                      </a:r>
                      <a:r>
                        <a:rPr lang="ru-RU" sz="1200" dirty="0" err="1" smtClean="0">
                          <a:latin typeface="Museo Sans Cyrl 300" pitchFamily="50" charset="-52"/>
                        </a:rPr>
                        <a:t>контенту</a:t>
                      </a:r>
                      <a:r>
                        <a:rPr lang="ru-RU" sz="1200" dirty="0" smtClean="0">
                          <a:latin typeface="Museo Sans Cyrl 300" pitchFamily="50" charset="-52"/>
                        </a:rPr>
                        <a:t> для детей</a:t>
                      </a: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8151" name="Picture 4" descr="D:\WORK_new\Kasperskiy\Safe_kids_presentation\Pics\pi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428750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2" name="Picture 5" descr="D:\WORK_new\Kasperskiy\Safe_kids_presentation\Pics\censor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2143125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4572000" y="857250"/>
            <a:ext cx="3857625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 anchor="ctr"/>
          <a:lstStyle/>
          <a:p>
            <a:pPr marL="449263">
              <a:spcAft>
                <a:spcPts val="600"/>
              </a:spcAft>
            </a:pPr>
            <a:r>
              <a:rPr lang="ru-RU" sz="1200">
                <a:solidFill>
                  <a:srgbClr val="FF0000"/>
                </a:solidFill>
                <a:latin typeface="Museo Sans Cyrl 900"/>
                <a:ea typeface="Museo Sans Cyrl 300"/>
                <a:cs typeface="Museo Sans Cyrl 300"/>
              </a:rPr>
              <a:t>ДОСТУП К ВАШЕЙ БАНКОВСКОЙ КАРТЕ ОБЕСПЕЧИТ РЕБЁНКУ ВЕСЁЛЫЙ ШОПИНГ</a:t>
            </a:r>
            <a:endParaRPr lang="ru-RU" sz="2000">
              <a:latin typeface="Museo Sans Cyrl 300"/>
              <a:ea typeface="Museo Sans Cyrl 300"/>
              <a:cs typeface="Museo Sans Cyrl 300"/>
            </a:endParaRPr>
          </a:p>
        </p:txBody>
      </p:sp>
      <p:pic>
        <p:nvPicPr>
          <p:cNvPr id="48154" name="Picture 6" descr="D:\WORK_new\Kasperskiy\Safe_kids_presentation\Pics\car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76775" y="928688"/>
            <a:ext cx="395288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5" name="Picture 2" descr="D:\WORK_new\Kasperskiy\Safe_kids_presentation\icons-assets\Kasper_log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4857750"/>
            <a:ext cx="755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07950" y="123825"/>
            <a:ext cx="7900988" cy="936625"/>
          </a:xfrm>
        </p:spPr>
        <p:txBody>
          <a:bodyPr/>
          <a:lstStyle/>
          <a:p>
            <a:r>
              <a:rPr lang="ru-RU" smtClean="0">
                <a:latin typeface="Arial" charset="0"/>
                <a:cs typeface="Arial" charset="0"/>
              </a:rPr>
              <a:t>ФИШИНГ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3438" y="4500563"/>
            <a:ext cx="4143375" cy="42862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 anchor="ctr"/>
          <a:lstStyle/>
          <a:p>
            <a:pPr marL="630238">
              <a:spcAft>
                <a:spcPts val="600"/>
              </a:spcAft>
            </a:pPr>
            <a:r>
              <a:rPr lang="ru-RU" sz="1200">
                <a:solidFill>
                  <a:srgbClr val="FF0000"/>
                </a:solidFill>
                <a:latin typeface="Museo Sans Cyrl 900"/>
                <a:ea typeface="Museo Sans Cyrl 300"/>
                <a:cs typeface="Museo Sans Cyrl 300"/>
              </a:rPr>
              <a:t>ОБРАЩАЙТЕ ВНИМАНИЕ НА АДРЕС САЙТА</a:t>
            </a:r>
            <a:endParaRPr lang="ru-RU" sz="2000">
              <a:latin typeface="Museo Sans Cyrl 300"/>
              <a:ea typeface="Museo Sans Cyrl 300"/>
              <a:cs typeface="Museo Sans Cyrl 300"/>
            </a:endParaRPr>
          </a:p>
        </p:txBody>
      </p:sp>
      <p:pic>
        <p:nvPicPr>
          <p:cNvPr id="50180" name="Picture 3" descr="D:\WORK_new\Kasperskiy\Safe_kids_presentation\Pics\glass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442912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2" descr="D:\WORK_new\Kasperskiy\Safe_kids_presentation\icons-assets\Kasper_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4857750"/>
            <a:ext cx="755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07950" y="53975"/>
            <a:ext cx="7900988" cy="936625"/>
          </a:xfrm>
        </p:spPr>
        <p:txBody>
          <a:bodyPr/>
          <a:lstStyle/>
          <a:p>
            <a:r>
              <a:rPr lang="ru-RU" smtClean="0">
                <a:latin typeface="Arial" charset="0"/>
                <a:cs typeface="Arial" charset="0"/>
              </a:rPr>
              <a:t>ЗАРАЖЕНИЕ ВРЕДОНОСНЫМ ПО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14813" y="1276350"/>
            <a:ext cx="2373312" cy="143986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/>
          <a:lstStyle/>
          <a:p>
            <a:pPr marL="4763" algn="ctr">
              <a:spcAft>
                <a:spcPts val="600"/>
              </a:spcAft>
            </a:pPr>
            <a:r>
              <a:rPr lang="ru-RU" sz="1800">
                <a:solidFill>
                  <a:srgbClr val="FF0000"/>
                </a:solidFill>
                <a:latin typeface="Museo Sans Cyrl 900"/>
                <a:ea typeface="Museo Sans Cyrl 300"/>
                <a:cs typeface="Museo Sans Cyrl 300"/>
              </a:rPr>
              <a:t>1 МЕСТО в мире </a:t>
            </a:r>
          </a:p>
          <a:p>
            <a:pPr marL="4763" algn="ctr">
              <a:spcAft>
                <a:spcPts val="600"/>
              </a:spcAft>
            </a:pPr>
            <a:r>
              <a:rPr lang="ru-RU" sz="1200">
                <a:latin typeface="Museo Sans Cyrl 300"/>
                <a:ea typeface="Museo Sans Cyrl 300"/>
                <a:cs typeface="Museo Sans Cyrl 300"/>
              </a:rPr>
              <a:t>по доле пользователей, атакованных при проведении финансовых операций в Сети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43000" y="4071938"/>
            <a:ext cx="2857500" cy="78581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 anchor="ctr"/>
          <a:lstStyle/>
          <a:p>
            <a:pPr marL="536575">
              <a:spcAft>
                <a:spcPts val="600"/>
              </a:spcAft>
            </a:pPr>
            <a:r>
              <a:rPr lang="ru-RU" sz="1200">
                <a:solidFill>
                  <a:srgbClr val="FF0000"/>
                </a:solidFill>
                <a:latin typeface="Museo Sans Cyrl 900"/>
                <a:ea typeface="Museo Sans Cyrl 300"/>
                <a:cs typeface="Museo Sans Cyrl 300"/>
              </a:rPr>
              <a:t>НЕ ЗАБУДЬТЕ ПРО ЗАЩИТУ ДЕТСКИХ МОБИЛЬНЫХ УСТРОЙСТВ</a:t>
            </a:r>
            <a:endParaRPr lang="ru-RU" sz="2000">
              <a:latin typeface="Museo Sans Cyrl 300"/>
              <a:ea typeface="Museo Sans Cyrl 300"/>
              <a:cs typeface="Museo Sans Cyrl 300"/>
            </a:endParaRPr>
          </a:p>
        </p:txBody>
      </p:sp>
      <p:pic>
        <p:nvPicPr>
          <p:cNvPr id="52229" name="Picture 9" descr="D:\WORK_new\Kasperskiy\Safe_kids_presentation\Pics\protec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1433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539750" y="2857500"/>
            <a:ext cx="3384550" cy="86677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/>
          <a:lstStyle/>
          <a:p>
            <a:pPr marL="4763">
              <a:spcAft>
                <a:spcPts val="600"/>
              </a:spcAft>
            </a:pPr>
            <a:r>
              <a:rPr lang="ru-RU" sz="1800">
                <a:solidFill>
                  <a:srgbClr val="FF0000"/>
                </a:solidFill>
                <a:latin typeface="Museo Sans Cyrl 900"/>
                <a:ea typeface="Museo Sans Cyrl 300"/>
                <a:cs typeface="Museo Sans Cyrl 300"/>
              </a:rPr>
              <a:t>1 МЕСТО в мире</a:t>
            </a:r>
          </a:p>
          <a:p>
            <a:pPr marL="4763"/>
            <a:r>
              <a:rPr lang="ru-RU" sz="1200">
                <a:latin typeface="Museo Sans Cyrl 300"/>
                <a:ea typeface="Museo Sans Cyrl 300"/>
                <a:cs typeface="Museo Sans Cyrl 300"/>
              </a:rPr>
              <a:t>по риску заражения вирусами </a:t>
            </a:r>
          </a:p>
          <a:p>
            <a:pPr marL="4763"/>
            <a:r>
              <a:rPr lang="ru-RU" sz="1200">
                <a:latin typeface="Museo Sans Cyrl 300"/>
                <a:ea typeface="Museo Sans Cyrl 300"/>
                <a:cs typeface="Museo Sans Cyrl 300"/>
              </a:rPr>
              <a:t>через Интернет </a:t>
            </a:r>
            <a:endParaRPr lang="ru-RU" sz="3200">
              <a:latin typeface="Museo Sans Cyrl 300"/>
              <a:ea typeface="Museo Sans Cyrl 300"/>
              <a:cs typeface="Museo Sans Cyrl 300"/>
            </a:endParaRPr>
          </a:p>
        </p:txBody>
      </p:sp>
      <p:pic>
        <p:nvPicPr>
          <p:cNvPr id="52231" name="Picture 2" descr="D:\WORK_new\Kasperskiy\Safe_kids_presentation\icons-assets\Kasper_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4857750"/>
            <a:ext cx="755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0" y="855663"/>
            <a:ext cx="17287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763" algn="ctr">
              <a:spcAft>
                <a:spcPts val="600"/>
              </a:spcAft>
            </a:pPr>
            <a:r>
              <a:rPr lang="ru-RU" sz="2400" u="sng">
                <a:solidFill>
                  <a:srgbClr val="FF0000"/>
                </a:solidFill>
                <a:latin typeface="Museo Sans Cyrl 900"/>
                <a:ea typeface="Museo Sans Cyrl 300"/>
                <a:cs typeface="Museo Sans Cyrl 300"/>
              </a:rPr>
              <a:t>Россия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7900988" cy="936625"/>
          </a:xfrm>
        </p:spPr>
        <p:txBody>
          <a:bodyPr>
            <a:normAutofit/>
          </a:bodyPr>
          <a:lstStyle/>
          <a:p>
            <a:pPr marL="4763">
              <a:lnSpc>
                <a:spcPts val="2250"/>
              </a:lnSpc>
            </a:pPr>
            <a:r>
              <a:rPr lang="ru-RU" sz="2500" smtClean="0">
                <a:latin typeface="Museo Sans Cyrl 900"/>
              </a:rPr>
              <a:t>ХОТИТЕ, ЧТОБЫ ВАШИХ ДЕТЕЙ </a:t>
            </a:r>
            <a:r>
              <a:rPr lang="en-US" sz="2500" smtClean="0">
                <a:latin typeface="Museo Sans Cyrl 900"/>
              </a:rPr>
              <a:t/>
            </a:r>
            <a:br>
              <a:rPr lang="en-US" sz="2500" smtClean="0">
                <a:latin typeface="Museo Sans Cyrl 900"/>
              </a:rPr>
            </a:br>
            <a:r>
              <a:rPr lang="ru-RU" sz="2500" smtClean="0">
                <a:latin typeface="Museo Sans Cyrl 900"/>
              </a:rPr>
              <a:t>ВОСПИТАЛИ ВЫ, А НЕ ИНТЕРНЕТ?</a:t>
            </a:r>
            <a:br>
              <a:rPr lang="ru-RU" sz="2500" smtClean="0">
                <a:latin typeface="Museo Sans Cyrl 900"/>
              </a:rPr>
            </a:br>
            <a:endParaRPr lang="ru-RU" sz="2500" smtClean="0">
              <a:latin typeface="Museo Sans Cyrl 900"/>
            </a:endParaRPr>
          </a:p>
        </p:txBody>
      </p:sp>
      <p:pic>
        <p:nvPicPr>
          <p:cNvPr id="54275" name="Picture 2" descr="D:\WORK_new\Kasperskiy\Safe_kids_presentation\icons-assets\Kasper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857750"/>
            <a:ext cx="755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2" descr="http://www.kaspersky.ru/images/KIS-MD-big-25-27666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2500313"/>
            <a:ext cx="2233612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3838" y="3406775"/>
            <a:ext cx="28448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58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278" name="TextBox 3"/>
          <p:cNvSpPr txBox="1">
            <a:spLocks noChangeArrowheads="1"/>
          </p:cNvSpPr>
          <p:nvPr/>
        </p:nvSpPr>
        <p:spPr bwMode="auto">
          <a:xfrm>
            <a:off x="3419475" y="1878013"/>
            <a:ext cx="47529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FF0000"/>
                </a:solidFill>
                <a:latin typeface="Museo Sans 100"/>
              </a:rPr>
              <a:t>Какие программы помогут родителям?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object 2"/>
          <p:cNvSpPr>
            <a:spLocks noGrp="1"/>
          </p:cNvSpPr>
          <p:nvPr>
            <p:ph type="title"/>
          </p:nvPr>
        </p:nvSpPr>
        <p:spPr>
          <a:xfrm>
            <a:off x="71438" y="63500"/>
            <a:ext cx="7900987" cy="936625"/>
          </a:xfrm>
        </p:spPr>
        <p:txBody>
          <a:bodyPr/>
          <a:lstStyle/>
          <a:p>
            <a:r>
              <a:rPr lang="en-US" smtClean="0">
                <a:latin typeface="Museo Sans Cyrl 900"/>
              </a:rPr>
              <a:t>KASPERSKY SAFE KIDS</a:t>
            </a:r>
          </a:p>
        </p:txBody>
      </p:sp>
      <p:graphicFrame>
        <p:nvGraphicFramePr>
          <p:cNvPr id="26" name="Содержимое 25"/>
          <p:cNvGraphicFramePr>
            <a:graphicFrameLocks noGrp="1"/>
          </p:cNvGraphicFramePr>
          <p:nvPr>
            <p:ph idx="1"/>
          </p:nvPr>
        </p:nvGraphicFramePr>
        <p:xfrm>
          <a:off x="457200" y="1865313"/>
          <a:ext cx="8229600" cy="2817812"/>
        </p:xfrm>
        <a:graphic>
          <a:graphicData uri="http://schemas.openxmlformats.org/drawingml/2006/table">
            <a:tbl>
              <a:tblPr/>
              <a:tblGrid>
                <a:gridCol w="2057400"/>
                <a:gridCol w="628650"/>
                <a:gridCol w="1428750"/>
                <a:gridCol w="1428750"/>
                <a:gridCol w="628650"/>
                <a:gridCol w="2057400"/>
              </a:tblGrid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useo Sans Cyrl 30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useo Sans Cyrl 300"/>
                        <a:cs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useo Sans Cyrl 300"/>
                        <a:cs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useo Sans Cyrl 300"/>
                        <a:cs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Sans Cyrl 300"/>
                          <a:ea typeface="Museo Sans Cyrl 700"/>
                          <a:cs typeface="Museo Sans Cyrl 700"/>
                        </a:rPr>
                        <a:t>Компьютеры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Sans Cyrl 300"/>
                          <a:ea typeface="Museo Sans Cyrl 700"/>
                          <a:cs typeface="Museo Sans Cyrl 700"/>
                        </a:rPr>
                        <a:t>Windows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Sans Cyrl 300"/>
                          <a:ea typeface="Museo Sans Cyrl 700"/>
                          <a:cs typeface="Museo Sans Cyrl 70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Sans Cyrl 300"/>
                          <a:ea typeface="Museo Sans Cyrl 700"/>
                          <a:cs typeface="Museo Sans Cyrl 700"/>
                        </a:rPr>
                        <a:t>и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Sans Cyrl 300"/>
                          <a:ea typeface="Museo Sans Cyrl 700"/>
                          <a:cs typeface="Museo Sans Cyrl 700"/>
                        </a:rPr>
                        <a:t>Mac,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Sans Cyrl 300"/>
                          <a:ea typeface="Museo Sans Cyrl 700"/>
                          <a:cs typeface="Museo Sans Cyrl 700"/>
                        </a:rPr>
                        <a:t>смартфоны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Sans Cyrl 300"/>
                          <a:ea typeface="Museo Sans Cyrl 700"/>
                          <a:cs typeface="Museo Sans Cyrl 700"/>
                        </a:rPr>
                        <a:t/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Sans Cyrl 300"/>
                          <a:ea typeface="Museo Sans Cyrl 700"/>
                          <a:cs typeface="Museo Sans Cyrl 70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Sans Cyrl 300"/>
                          <a:ea typeface="Museo Sans Cyrl 700"/>
                          <a:cs typeface="Museo Sans Cyrl 700"/>
                        </a:rPr>
                        <a:t>и планшеты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Sans Cyrl 300"/>
                          <a:ea typeface="Museo Sans Cyrl 700"/>
                          <a:cs typeface="Museo Sans Cyrl 700"/>
                        </a:rPr>
                        <a:t>Android, iPhone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Sans Cyrl 300"/>
                          <a:ea typeface="Museo Sans Cyrl 700"/>
                          <a:cs typeface="Museo Sans Cyrl 700"/>
                        </a:rPr>
                        <a:t>и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Sans Cyrl 300"/>
                          <a:ea typeface="Museo Sans Cyrl 700"/>
                          <a:cs typeface="Museo Sans Cyrl 700"/>
                        </a:rPr>
                        <a:t>iPad</a:t>
                      </a:r>
                    </a:p>
                  </a:txBody>
                  <a:tcPr horzOverflow="overflow">
                    <a:lnL>
                      <a:noFill/>
                    </a:lnL>
                    <a:lnR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4763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Sans Cyrl 300"/>
                          <a:ea typeface="Museo Sans Cyrl 700"/>
                          <a:cs typeface="Museo Sans Cyrl 700"/>
                        </a:rPr>
                        <a:t>Только безопасные сайты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Sans Cyrl 300"/>
                          <a:ea typeface="Museo Sans Cyrl 700"/>
                          <a:cs typeface="Museo Sans Cyrl 70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Sans Cyrl 300"/>
                          <a:ea typeface="Museo Sans Cyrl 700"/>
                          <a:cs typeface="Museo Sans Cyrl 700"/>
                        </a:rPr>
                        <a:t>и приложения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Sans Cyrl 300"/>
                          <a:ea typeface="Museo Sans Cyrl 700"/>
                          <a:cs typeface="Museo Sans Cyrl 700"/>
                        </a:rPr>
                        <a:t>Возможность быть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Sans Cyrl 300"/>
                          <a:ea typeface="Museo Sans Cyrl 700"/>
                          <a:cs typeface="Museo Sans Cyrl 700"/>
                        </a:rPr>
                        <a:t>в курсе, где находится ваш ребенок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Sans Cyrl 300"/>
                          <a:ea typeface="Museo Sans Cyrl 700"/>
                          <a:cs typeface="Museo Sans Cyrl 700"/>
                        </a:rPr>
                        <a:t>Ограничение времени, проводимого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Sans Cyrl 300"/>
                          <a:ea typeface="Museo Sans Cyrl 700"/>
                          <a:cs typeface="Museo Sans Cyrl 700"/>
                        </a:rPr>
                        <a:t/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Sans Cyrl 300"/>
                          <a:ea typeface="Museo Sans Cyrl 700"/>
                          <a:cs typeface="Museo Sans Cyrl 70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Sans Cyrl 300"/>
                          <a:ea typeface="Museo Sans Cyrl 700"/>
                          <a:cs typeface="Museo Sans Cyrl 700"/>
                        </a:rPr>
                        <a:t>в Интернете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seo Sans Cyrl 300"/>
                        <a:ea typeface="Museo Sans Cyrl 700"/>
                        <a:cs typeface="Museo Sans Cyrl 700"/>
                      </a:endParaRPr>
                    </a:p>
                  </a:txBody>
                  <a:tcPr horzOverflow="overflow">
                    <a:lnL>
                      <a:noFill/>
                    </a:lnL>
                    <a:lnR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763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seo Sans Cyrl 300"/>
                        <a:ea typeface="Museo Sans Cyrl 700"/>
                        <a:cs typeface="Museo Sans Cyrl 70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763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seo Sans Cyrl 300"/>
                        <a:ea typeface="Museo Sans Cyrl 700"/>
                        <a:cs typeface="Museo Sans Cyrl 70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4213">
                <a:tc gridSpan="2">
                  <a:txBody>
                    <a:bodyPr/>
                    <a:lstStyle/>
                    <a:p>
                      <a:pPr marL="4763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Sans Cyrl 300"/>
                          <a:ea typeface="Museo Sans Cyrl 700"/>
                          <a:cs typeface="Museo Sans Cyrl 700"/>
                        </a:rPr>
                        <a:t>Мгновенные уведомления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Sans Cyrl 300"/>
                          <a:ea typeface="Museo Sans Cyrl 700"/>
                          <a:cs typeface="Museo Sans Cyrl 700"/>
                        </a:rPr>
                        <a:t/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Sans Cyrl 300"/>
                          <a:ea typeface="Museo Sans Cyrl 700"/>
                          <a:cs typeface="Museo Sans Cyrl 70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Sans Cyrl 300"/>
                          <a:ea typeface="Museo Sans Cyrl 700"/>
                          <a:cs typeface="Museo Sans Cyrl 700"/>
                        </a:rPr>
                        <a:t>о нарушении правил</a:t>
                      </a:r>
                    </a:p>
                    <a:p>
                      <a:pPr marL="4763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Sans Cyrl 300"/>
                          <a:ea typeface="Museo Sans Cyrl 700"/>
                          <a:cs typeface="Museo Sans Cyrl 700"/>
                        </a:rPr>
                        <a:t>и опасных событиях</a:t>
                      </a:r>
                    </a:p>
                  </a:txBody>
                  <a:tcPr horzOverflow="overflow">
                    <a:lnL>
                      <a:noFill/>
                    </a:lnL>
                    <a:lnR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763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Sans Cyrl 300"/>
                          <a:ea typeface="Museo Sans Cyrl 700"/>
                          <a:cs typeface="Museo Sans Cyrl 700"/>
                        </a:rPr>
                        <a:t>Безопасное общение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Sans Cyrl 300"/>
                          <a:ea typeface="Museo Sans Cyrl 700"/>
                          <a:cs typeface="Museo Sans Cyrl 700"/>
                        </a:rPr>
                        <a:t/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Sans Cyrl 300"/>
                          <a:ea typeface="Museo Sans Cyrl 700"/>
                          <a:cs typeface="Museo Sans Cyrl 70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Sans Cyrl 300"/>
                          <a:ea typeface="Museo Sans Cyrl 700"/>
                          <a:cs typeface="Museo Sans Cyrl 700"/>
                        </a:rPr>
                        <a:t>в Интернете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763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Sans Cyrl 300"/>
                          <a:ea typeface="Museo Sans Cyrl 700"/>
                          <a:cs typeface="Museo Sans Cyrl 700"/>
                        </a:rPr>
                        <a:t>Простые настройки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Sans Cyrl 300"/>
                          <a:ea typeface="Museo Sans Cyrl 700"/>
                          <a:cs typeface="Museo Sans Cyrl 700"/>
                        </a:rPr>
                        <a:t/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Sans Cyrl 300"/>
                          <a:ea typeface="Museo Sans Cyrl 700"/>
                          <a:cs typeface="Museo Sans Cyrl 70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Sans Cyrl 300"/>
                          <a:ea typeface="Museo Sans Cyrl 700"/>
                          <a:cs typeface="Museo Sans Cyrl 700"/>
                        </a:rPr>
                        <a:t>для вашего удобства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532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2675" y="2000250"/>
            <a:ext cx="61277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2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88" y="2024063"/>
            <a:ext cx="48736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22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75" y="2024063"/>
            <a:ext cx="4873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23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70763" y="2024063"/>
            <a:ext cx="48736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24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85013" y="3502025"/>
            <a:ext cx="48736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25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76725" y="3502025"/>
            <a:ext cx="5810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26" name="Picture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90663" y="3502025"/>
            <a:ext cx="5810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71438" y="501650"/>
            <a:ext cx="35655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3"/>
            <a:r>
              <a:rPr lang="ru-RU" sz="1800">
                <a:solidFill>
                  <a:srgbClr val="FF0000"/>
                </a:solidFill>
                <a:latin typeface="Museo Sans Cyrl 900"/>
                <a:ea typeface="Museo Sans Cyrl 300"/>
                <a:cs typeface="Museo Sans Cyrl 300"/>
              </a:rPr>
              <a:t>ЕДИНОЕ РЕШЕНИЕ ДЛЯ ВСЕХ</a:t>
            </a:r>
            <a:r>
              <a:rPr lang="en-US" sz="1800">
                <a:solidFill>
                  <a:srgbClr val="FF0000"/>
                </a:solidFill>
                <a:latin typeface="Museo Sans Cyrl 900"/>
                <a:ea typeface="Museo Sans Cyrl 300"/>
                <a:cs typeface="Museo Sans Cyrl 300"/>
              </a:rPr>
              <a:t/>
            </a:r>
            <a:br>
              <a:rPr lang="en-US" sz="1800">
                <a:solidFill>
                  <a:srgbClr val="FF0000"/>
                </a:solidFill>
                <a:latin typeface="Museo Sans Cyrl 900"/>
                <a:ea typeface="Museo Sans Cyrl 300"/>
                <a:cs typeface="Museo Sans Cyrl 300"/>
              </a:rPr>
            </a:br>
            <a:r>
              <a:rPr lang="ru-RU" sz="1800">
                <a:solidFill>
                  <a:srgbClr val="FF0000"/>
                </a:solidFill>
                <a:latin typeface="Museo Sans Cyrl 900"/>
                <a:ea typeface="Museo Sans Cyrl 300"/>
                <a:cs typeface="Museo Sans Cyrl 300"/>
              </a:rPr>
              <a:t>УСТРОЙСТВ</a:t>
            </a:r>
          </a:p>
        </p:txBody>
      </p:sp>
      <p:pic>
        <p:nvPicPr>
          <p:cNvPr id="55328" name="Picture 2" descr="D:\WORK_new\Kasperskiy\Safe_kids_presentation\icons-assets\Kasper_logo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313" y="4857750"/>
            <a:ext cx="755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7900988" cy="936625"/>
          </a:xfrm>
        </p:spPr>
        <p:txBody>
          <a:bodyPr>
            <a:normAutofit/>
          </a:bodyPr>
          <a:lstStyle/>
          <a:p>
            <a:pPr marL="4763">
              <a:lnSpc>
                <a:spcPts val="2250"/>
              </a:lnSpc>
            </a:pPr>
            <a:r>
              <a:rPr lang="ru-RU" smtClean="0">
                <a:latin typeface="Museo Sans Cyrl 900"/>
              </a:rPr>
              <a:t>ГДЕ МОЙ РЕБЕНОК?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3" y="642938"/>
            <a:ext cx="3500437" cy="100012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/>
          <a:lstStyle/>
          <a:p>
            <a:pPr marL="4763">
              <a:spcAft>
                <a:spcPts val="600"/>
              </a:spcAft>
            </a:pPr>
            <a:r>
              <a:rPr lang="ru-RU" sz="1800">
                <a:solidFill>
                  <a:srgbClr val="FF0000"/>
                </a:solidFill>
                <a:latin typeface="Museo Sans Cyrl 900"/>
                <a:ea typeface="Museo Sans Cyrl 300"/>
                <a:cs typeface="Museo Sans Cyrl 300"/>
              </a:rPr>
              <a:t>52% РОДИТЕЛЕЙ</a:t>
            </a:r>
            <a:endParaRPr lang="en-US" sz="1800">
              <a:solidFill>
                <a:srgbClr val="FF0000"/>
              </a:solidFill>
              <a:latin typeface="Museo Sans Cyrl 900"/>
              <a:ea typeface="Museo Sans Cyrl 300"/>
              <a:cs typeface="Museo Sans Cyrl 300"/>
            </a:endParaRPr>
          </a:p>
          <a:p>
            <a:pPr marL="4763"/>
            <a:r>
              <a:rPr lang="ru-RU" sz="1200">
                <a:latin typeface="Museo Sans Cyrl 300"/>
                <a:ea typeface="Museo Sans Cyrl 300"/>
                <a:cs typeface="Museo Sans Cyrl 300"/>
              </a:rPr>
              <a:t>хотели бы иметь возможность отслеживать местоположение ребенка на карте.</a:t>
            </a:r>
            <a:endParaRPr lang="ru-RU" sz="3200">
              <a:latin typeface="Museo Sans Cyrl 300"/>
              <a:ea typeface="Museo Sans Cyrl 300"/>
              <a:cs typeface="Museo Sans Cyrl 300"/>
            </a:endParaRPr>
          </a:p>
        </p:txBody>
      </p:sp>
      <p:pic>
        <p:nvPicPr>
          <p:cNvPr id="5734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123825"/>
            <a:ext cx="48736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227763" y="627063"/>
          <a:ext cx="2571750" cy="2219325"/>
        </p:xfrm>
        <a:graphic>
          <a:graphicData uri="http://schemas.openxmlformats.org/drawingml/2006/table">
            <a:tbl>
              <a:tblPr/>
              <a:tblGrid>
                <a:gridCol w="2571750"/>
              </a:tblGrid>
              <a:tr h="306388">
                <a:tc>
                  <a:txBody>
                    <a:bodyPr/>
                    <a:lstStyle/>
                    <a:p>
                      <a:pPr marL="476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E56"/>
                          </a:solidFill>
                          <a:effectLst/>
                          <a:latin typeface="Museo Sans Cyrl 900"/>
                          <a:ea typeface="Museo Sans Cyrl 700"/>
                          <a:cs typeface="Museo Sans Cyrl 700"/>
                        </a:rPr>
                        <a:t>ВОЗМОЖНОСТЬ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E56"/>
                          </a:solidFill>
                          <a:effectLst/>
                          <a:latin typeface="Museo Sans Cyrl 900"/>
                          <a:ea typeface="Museo Sans Cyrl 700"/>
                          <a:cs typeface="Museo Sans Cyrl 70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E56"/>
                          </a:solidFill>
                          <a:effectLst/>
                          <a:latin typeface="Museo Sans Cyrl 900"/>
                          <a:ea typeface="Museo Sans Cyrl 700"/>
                          <a:cs typeface="Museo Sans Cyrl 700"/>
                        </a:rPr>
                        <a:t>БЫТЬ В КУРСЕ, ГДЕ НАХОДИТСЯ ВАШ РЕБЕНОК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useo Sans Cyrl 900"/>
                        <a:ea typeface="Museo Sans Cyrl 700"/>
                        <a:cs typeface="Museo Sans Cyrl 700"/>
                      </a:endParaRP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Sans Cyrl 300"/>
                          <a:ea typeface="Museo Sans Cyrl 300"/>
                          <a:cs typeface="Museo Sans Cyrl 300"/>
                        </a:rPr>
                        <a:t>Вы можете определить безопасные области, где следует находиться вашему ребенку, и если он покинет их, вы получите уведомление.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seo Sans Cyrl 300"/>
                        <a:cs typeface="Arial" charset="0"/>
                      </a:endParaRP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7353" name="Picture 2" descr="D:\WORK_new\Kasperskiy\Safe_kids_presentation\icons-assets\Kasper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4857750"/>
            <a:ext cx="755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4" name="Picture 4" descr="D:\WORK_new\Kasperskiy\Safe_kids_presentation\Pics\logo_safe_Prem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3150" y="2755900"/>
            <a:ext cx="1376363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>
          <a:xfrm>
            <a:off x="23813" y="19050"/>
            <a:ext cx="8435975" cy="936625"/>
          </a:xfrm>
        </p:spPr>
        <p:txBody>
          <a:bodyPr/>
          <a:lstStyle/>
          <a:p>
            <a:r>
              <a:rPr lang="ru-RU" smtClean="0">
                <a:latin typeface="Arial" charset="0"/>
                <a:cs typeface="Arial" charset="0"/>
              </a:rPr>
              <a:t>ФУНКЦИЯ МОНИТОРИНГА ГРУПП РЕБЕНКА ВО «ВКОНТАКТЕ»</a:t>
            </a:r>
          </a:p>
        </p:txBody>
      </p:sp>
      <p:pic>
        <p:nvPicPr>
          <p:cNvPr id="58370" name="Рисунок 3" descr="\\avp.ru\global\PR\PR_EEMEA\PR_PROJECTS\Синий_кит\Вписки\vpiski2.jpg"/>
          <p:cNvPicPr>
            <a:picLocks noChangeAspect="1" noChangeArrowheads="1"/>
          </p:cNvPicPr>
          <p:nvPr/>
        </p:nvPicPr>
        <p:blipFill>
          <a:blip r:embed="rId3"/>
          <a:srcRect l="1764"/>
          <a:stretch>
            <a:fillRect/>
          </a:stretch>
        </p:blipFill>
        <p:spPr bwMode="auto">
          <a:xfrm>
            <a:off x="250825" y="852488"/>
            <a:ext cx="70580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4" descr="D:\WORK_new\Kasperskiy\Safe_kids_presentation\Pics\logo_safe_Pre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54875" y="1058863"/>
            <a:ext cx="1638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2" descr="D:\WORK_new\Kasperskiy\Safe_kids_presentation\icons-assets\Kasper_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4857750"/>
            <a:ext cx="755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7900988" cy="936625"/>
          </a:xfrm>
        </p:spPr>
        <p:txBody>
          <a:bodyPr/>
          <a:lstStyle/>
          <a:p>
            <a:r>
              <a:rPr lang="ru-RU" smtClean="0">
                <a:latin typeface="Museo Sans Cyrl 900"/>
              </a:rPr>
              <a:t>СОВЕТЫ ПО БЕЗОПАСНОСТИ</a:t>
            </a:r>
          </a:p>
        </p:txBody>
      </p:sp>
      <p:graphicFrame>
        <p:nvGraphicFramePr>
          <p:cNvPr id="28" name="Содержимое 27"/>
          <p:cNvGraphicFramePr>
            <a:graphicFrameLocks noGrp="1"/>
          </p:cNvGraphicFramePr>
          <p:nvPr>
            <p:ph idx="1"/>
          </p:nvPr>
        </p:nvGraphicFramePr>
        <p:xfrm>
          <a:off x="4572000" y="857250"/>
          <a:ext cx="4214813" cy="3743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3643338"/>
              </a:tblGrid>
              <a:tr h="354897">
                <a:tc gridSpan="2"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bg1"/>
                          </a:solidFill>
                          <a:latin typeface="Museo Sans Cyrl 900" pitchFamily="50" charset="-52"/>
                        </a:rPr>
                        <a:t>РОДИТЕЛЯМ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Museo Sans Cyrl 900" pitchFamily="50" charset="-52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Museo Sans Cyrl 300" pitchFamily="50" charset="-52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5F"/>
                    </a:solidFill>
                  </a:tcPr>
                </a:tc>
              </a:tr>
              <a:tr h="464881"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tx1"/>
                        </a:solidFill>
                        <a:latin typeface="Museo Sans Cyrl 300" pitchFamily="50" charset="-5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</a:rPr>
                        <a:t>обращайте внимание на то, чем занимается ребенок в Интернете;</a:t>
                      </a:r>
                    </a:p>
                  </a:txBody>
                  <a:tcPr marL="90000" marR="90000" marT="54000" marB="54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881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Museo Sans Cyrl 300" pitchFamily="50" charset="-5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</a:rPr>
                        <a:t>всегда будьте в курсе новинок </a:t>
                      </a:r>
                      <a:br>
                        <a:rPr lang="ru-RU" sz="1050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</a:rPr>
                      </a:b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</a:rPr>
                        <a:t>в цифровом мире;</a:t>
                      </a:r>
                    </a:p>
                  </a:txBody>
                  <a:tcPr marL="90000" marR="90000" marT="54000" marB="54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881"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tx1"/>
                        </a:solidFill>
                        <a:latin typeface="Museo Sans Cyrl 300" pitchFamily="50" charset="-5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</a:rPr>
                        <a:t>используйте технологии родительского контроля;</a:t>
                      </a:r>
                      <a:endParaRPr lang="ru-RU" sz="1050" dirty="0">
                        <a:solidFill>
                          <a:schemeClr val="tx1"/>
                        </a:solidFill>
                        <a:latin typeface="Museo Sans Cyrl 300" pitchFamily="50" charset="-52"/>
                      </a:endParaRPr>
                    </a:p>
                  </a:txBody>
                  <a:tcPr marL="90000" marR="90000" marT="54000" marB="54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0594"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tx1"/>
                        </a:solidFill>
                        <a:latin typeface="Museo Sans Cyrl 300" pitchFamily="50" charset="-5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</a:rPr>
                        <a:t>создавайте отдельные учетные записи </a:t>
                      </a:r>
                      <a:br>
                        <a:rPr lang="ru-RU" sz="1050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</a:rPr>
                      </a:b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</a:rPr>
                        <a:t>на ПК для каждого члена семьи, включая самых маленьких детей;</a:t>
                      </a:r>
                    </a:p>
                  </a:txBody>
                  <a:tcPr marL="90000" marR="90000" marT="54000" marB="54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881"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tx1"/>
                        </a:solidFill>
                        <a:latin typeface="Museo Sans Cyrl 300" pitchFamily="50" charset="-5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</a:rPr>
                        <a:t>защищайте все устройства, </a:t>
                      </a:r>
                      <a:br>
                        <a:rPr lang="ru-RU" sz="1050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</a:rPr>
                      </a:b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</a:rPr>
                        <a:t>будь то ПК, смартфон или планшет;</a:t>
                      </a:r>
                    </a:p>
                  </a:txBody>
                  <a:tcPr marL="90000" marR="90000" marT="54000" marB="54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881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Museo Sans Cyrl 300" pitchFamily="50" charset="-5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</a:rPr>
                        <a:t>обучайте ребенка правилам безопасности в Сети;</a:t>
                      </a:r>
                    </a:p>
                  </a:txBody>
                  <a:tcPr marL="90000" marR="90000" marT="54000" marB="54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881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Museo Sans Cyrl 300" pitchFamily="50" charset="-5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</a:rPr>
                        <a:t>используйте те же социальные сети, </a:t>
                      </a:r>
                      <a:br>
                        <a:rPr lang="ru-RU" sz="1050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</a:rPr>
                      </a:b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</a:rPr>
                        <a:t>что и ваш ребенок.</a:t>
                      </a:r>
                    </a:p>
                  </a:txBody>
                  <a:tcPr marL="90000" marR="90000" marT="54000" marB="54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0442" name="Picture 6" descr="D:\WORK_new\Kasperskiy\Safe_kids_presentation\Pics\n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3600" y="1733550"/>
            <a:ext cx="392113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43" name="Picture 7" descr="D:\WORK_new\Kasperskiy\Safe_kids_presentation\Pics\ey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2488" y="2187575"/>
            <a:ext cx="4143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44" name="Picture 8" descr="D:\WORK_new\Kasperskiy\Safe_kids_presentation\Pics\use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62488" y="2693988"/>
            <a:ext cx="414337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45" name="Picture 9" descr="D:\WORK_new\Kasperskiy\Safe_kids_presentation\Pics\mobil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30738" y="3197225"/>
            <a:ext cx="4778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46" name="Picture 10" descr="D:\WORK_new\Kasperskiy\Safe_kids_presentation\Pics\kid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62488" y="1250950"/>
            <a:ext cx="414337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47" name="Picture 11" descr="D:\WORK_new\Kasperskiy\Safe_kids_presentation\Pics\internet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78363" y="3719513"/>
            <a:ext cx="3746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48" name="Picture 2" descr="D:\WORK_new\Kasperskiy\Safe_kids_presentation\icons-assets\social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18050" y="4208463"/>
            <a:ext cx="3413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49" name="Picture 2" descr="D:\WORK_new\Kasperskiy\Safe_kids_presentation\icons-assets\Kasper_logo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313" y="4857750"/>
            <a:ext cx="755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7900988" cy="936625"/>
          </a:xfrm>
        </p:spPr>
        <p:txBody>
          <a:bodyPr/>
          <a:lstStyle/>
          <a:p>
            <a:r>
              <a:rPr lang="ru-RU" smtClean="0">
                <a:latin typeface="Museo Sans Cyrl 900"/>
              </a:rPr>
              <a:t>СОВЕТЫ ПО БЕЗОПАСНОСТИ</a:t>
            </a:r>
          </a:p>
        </p:txBody>
      </p:sp>
      <p:graphicFrame>
        <p:nvGraphicFramePr>
          <p:cNvPr id="7" name="Содержимое 27"/>
          <p:cNvGraphicFramePr>
            <a:graphicFrameLocks/>
          </p:cNvGraphicFramePr>
          <p:nvPr/>
        </p:nvGraphicFramePr>
        <p:xfrm>
          <a:off x="4572000" y="857250"/>
          <a:ext cx="4214813" cy="3960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20"/>
                <a:gridCol w="3739222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bg1"/>
                          </a:solidFill>
                          <a:latin typeface="Museo Sans Cyrl 900" pitchFamily="50" charset="-52"/>
                        </a:rPr>
                        <a:t>ДЕТЯМ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Museo Sans Cyrl 900" pitchFamily="50" charset="-52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  <a:latin typeface="Museo Sans Cyrl 900" pitchFamily="50" charset="-52"/>
                      </a:endParaRPr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5F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Museo Sans Cyrl 300" pitchFamily="50" charset="-5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</a:rPr>
                        <a:t>рассказывай родителям, если у тебя есть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</a:rPr>
                        <a:t>страхи, связанные с Интернетом;</a:t>
                      </a:r>
                      <a:endParaRPr lang="ru-RU" sz="1000" dirty="0">
                        <a:solidFill>
                          <a:schemeClr val="tx1"/>
                        </a:solidFill>
                        <a:latin typeface="Museo Sans Cyrl 300" pitchFamily="50" charset="-52"/>
                      </a:endParaRPr>
                    </a:p>
                  </a:txBody>
                  <a:tcPr marL="90000" marR="54000" marT="54000" marB="54000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Museo Sans Cyrl 300" pitchFamily="50" charset="-5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</a:rPr>
                        <a:t>не оставляй в публичном доступе и не отправляй незнакомцам при общении в Сети свою контактную информацию или финансовые данные; </a:t>
                      </a:r>
                      <a:endParaRPr lang="ru-RU" sz="1000" dirty="0">
                        <a:solidFill>
                          <a:schemeClr val="tx1"/>
                        </a:solidFill>
                        <a:latin typeface="Museo Sans Cyrl 300" pitchFamily="50" charset="-52"/>
                      </a:endParaRPr>
                    </a:p>
                  </a:txBody>
                  <a:tcPr marL="90000" marR="54000" marT="54000" marB="54000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Museo Sans Cyrl 300" pitchFamily="50" charset="-5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</a:rPr>
                        <a:t>не соглашайся на уговоры незнакомых людей в Сети о личной встрече; </a:t>
                      </a:r>
                      <a:endParaRPr lang="ru-RU" sz="1000" dirty="0">
                        <a:solidFill>
                          <a:schemeClr val="tx1"/>
                        </a:solidFill>
                        <a:latin typeface="Museo Sans Cyrl 300" pitchFamily="50" charset="-52"/>
                      </a:endParaRPr>
                    </a:p>
                  </a:txBody>
                  <a:tcPr marL="90000" marR="54000" marT="54000" marB="54000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Museo Sans Cyrl 300" pitchFamily="50" charset="-5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</a:rPr>
                        <a:t>не переходи по ссылкам в сообщениях от неизвестных адресатов и не открывай спам-сообщения;</a:t>
                      </a:r>
                      <a:endParaRPr lang="ru-RU" sz="1000" dirty="0">
                        <a:solidFill>
                          <a:schemeClr val="tx1"/>
                        </a:solidFill>
                        <a:latin typeface="Museo Sans Cyrl 300" pitchFamily="50" charset="-52"/>
                      </a:endParaRPr>
                    </a:p>
                  </a:txBody>
                  <a:tcPr marL="90000" marR="54000" marT="54000" marB="54000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Museo Sans Cyrl 300" pitchFamily="50" charset="-5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</a:rPr>
                        <a:t>не поддавайся на чрезмерно заманчивые предложения в Интернете;</a:t>
                      </a:r>
                      <a:endParaRPr lang="ru-RU" sz="1000" dirty="0">
                        <a:solidFill>
                          <a:schemeClr val="tx1"/>
                        </a:solidFill>
                        <a:latin typeface="Museo Sans Cyrl 300" pitchFamily="50" charset="-52"/>
                      </a:endParaRPr>
                    </a:p>
                  </a:txBody>
                  <a:tcPr marL="90000" marR="54000" marT="54000" marB="54000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Museo Sans Cyrl 300" pitchFamily="50" charset="-5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</a:rPr>
                        <a:t>помни, при покупках в Интернете ты тратишь реальные деньги;</a:t>
                      </a:r>
                      <a:endParaRPr lang="ru-RU" sz="1000" dirty="0">
                        <a:solidFill>
                          <a:schemeClr val="tx1"/>
                        </a:solidFill>
                        <a:latin typeface="Museo Sans Cyrl 300" pitchFamily="50" charset="-52"/>
                      </a:endParaRPr>
                    </a:p>
                  </a:txBody>
                  <a:tcPr marL="90000" marR="54000" marT="54000" marB="54000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Museo Sans Cyrl 300" pitchFamily="50" charset="-5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</a:rPr>
                        <a:t>рассказывай своим родителям о новых технологиях </a:t>
                      </a:r>
                      <a:br>
                        <a:rPr lang="ru-RU" sz="1000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</a:rPr>
                      </a:b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</a:rPr>
                        <a:t>и новых угрозах, о которых ты узнал сам;</a:t>
                      </a:r>
                    </a:p>
                  </a:txBody>
                  <a:tcPr marL="90000" marR="54000" marT="54000" marB="54000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Museo Sans Cyrl 300" pitchFamily="50" charset="-5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</a:rPr>
                        <a:t>не публикуй информацию, которая в будущем может скомпрометировать тебя или твоих знакомых.</a:t>
                      </a:r>
                      <a:endParaRPr lang="ru-RU" sz="1000" dirty="0">
                        <a:solidFill>
                          <a:schemeClr val="tx1"/>
                        </a:solidFill>
                        <a:latin typeface="Museo Sans Cyrl 300" pitchFamily="50" charset="-52"/>
                      </a:endParaRPr>
                    </a:p>
                  </a:txBody>
                  <a:tcPr marL="90000" marR="54000" marT="54000" marB="54000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071563" y="4071938"/>
            <a:ext cx="2905125" cy="709612"/>
          </a:xfrm>
          <a:prstGeom prst="roundRect">
            <a:avLst>
              <a:gd name="adj" fmla="val 15402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spAutoFit/>
          </a:bodyPr>
          <a:lstStyle/>
          <a:p>
            <a:pPr algn="ctr" defTabSz="4158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F0000"/>
                </a:solidFill>
                <a:latin typeface="Museo Sans Cyrl 900" pitchFamily="50" charset="-52"/>
                <a:cs typeface="+mn-cs"/>
              </a:rPr>
              <a:t>ОБЩЕНИЕ В СЕТИ</a:t>
            </a:r>
            <a:r>
              <a:rPr lang="en-US" sz="1200" b="1" dirty="0">
                <a:solidFill>
                  <a:srgbClr val="FF0000"/>
                </a:solidFill>
                <a:latin typeface="Museo Sans Cyrl 900" pitchFamily="50" charset="-52"/>
                <a:cs typeface="+mn-cs"/>
              </a:rPr>
              <a:t/>
            </a:r>
            <a:br>
              <a:rPr lang="en-US" sz="1200" b="1" dirty="0">
                <a:solidFill>
                  <a:srgbClr val="FF0000"/>
                </a:solidFill>
                <a:latin typeface="Museo Sans Cyrl 900" pitchFamily="50" charset="-52"/>
                <a:cs typeface="+mn-cs"/>
              </a:rPr>
            </a:br>
            <a:r>
              <a:rPr lang="ru-RU" sz="1200" b="1" dirty="0">
                <a:solidFill>
                  <a:srgbClr val="FF0000"/>
                </a:solidFill>
                <a:latin typeface="Museo Sans Cyrl 900" pitchFamily="50" charset="-52"/>
                <a:cs typeface="+mn-cs"/>
              </a:rPr>
              <a:t>=</a:t>
            </a:r>
            <a:r>
              <a:rPr lang="en-US" sz="1200" b="1" dirty="0">
                <a:solidFill>
                  <a:srgbClr val="FF0000"/>
                </a:solidFill>
                <a:latin typeface="Museo Sans Cyrl 900" pitchFamily="50" charset="-52"/>
                <a:cs typeface="+mn-cs"/>
              </a:rPr>
              <a:t/>
            </a:r>
            <a:br>
              <a:rPr lang="en-US" sz="1200" b="1" dirty="0">
                <a:solidFill>
                  <a:srgbClr val="FF0000"/>
                </a:solidFill>
                <a:latin typeface="Museo Sans Cyrl 900" pitchFamily="50" charset="-52"/>
                <a:cs typeface="+mn-cs"/>
              </a:rPr>
            </a:br>
            <a:r>
              <a:rPr lang="ru-RU" sz="1200" b="1" dirty="0">
                <a:solidFill>
                  <a:srgbClr val="FF0000"/>
                </a:solidFill>
                <a:latin typeface="Museo Sans Cyrl 900" pitchFamily="50" charset="-52"/>
                <a:cs typeface="+mn-cs"/>
              </a:rPr>
              <a:t>ОБЩЕНИЕ В РЕАЛЬНОЙ ЖИЗНИ</a:t>
            </a:r>
            <a:endParaRPr lang="ru-RU" sz="1200" b="1" dirty="0">
              <a:solidFill>
                <a:srgbClr val="FF0000"/>
              </a:solidFill>
              <a:latin typeface="Museo Sans Cyrl 900" pitchFamily="50" charset="-52"/>
              <a:cs typeface="+mn-cs"/>
            </a:endParaRPr>
          </a:p>
        </p:txBody>
      </p:sp>
      <p:pic>
        <p:nvPicPr>
          <p:cNvPr id="62498" name="Picture 6" descr="D:\WORK_new\Kasperskiy\Safe_kids_presentation\Pics\mee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5025" y="2236788"/>
            <a:ext cx="41116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99" name="Picture 7" descr="D:\WORK_new\Kasperskiy\Safe_kids_presentation\Pics\spy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3913" y="1709738"/>
            <a:ext cx="43338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00" name="Picture 8" descr="D:\WORK_new\Kasperskiy\Safe_kids_presentation\Pics\link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7888" y="3155950"/>
            <a:ext cx="3254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01" name="Picture 9" descr="D:\WORK_new\Kasperskiy\Safe_kids_presentation\Pics\spa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67250" y="2705100"/>
            <a:ext cx="366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02" name="Picture 11" descr="D:\WORK_new\Kasperskiy\Safe_kids_presentation\Pics\fear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54550" y="1250950"/>
            <a:ext cx="392113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03" name="Picture 12" descr="D:\WORK_new\Kasperskiy\Safe_kids_presentation\Pics\money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35500" y="3525838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04" name="Picture 6" descr="D:\WORK_new\Kasperskiy\Safe_kids_presentation\Pics\new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72013" y="3994150"/>
            <a:ext cx="3571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05" name="Picture 4" descr="D:\WORK_new\Kasperskiy\Safe_kids_presentation\icons-assets\share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11700" y="4486275"/>
            <a:ext cx="2762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06" name="Picture 2" descr="D:\WORK_new\Kasperskiy\Safe_kids_presentation\icons-assets\Kasper_logo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4313" y="4857750"/>
            <a:ext cx="755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>
            <a:spLocks/>
          </p:cNvSpPr>
          <p:nvPr/>
        </p:nvSpPr>
        <p:spPr>
          <a:xfrm>
            <a:off x="303213" y="1749425"/>
            <a:ext cx="3867150" cy="2154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4763"/>
            <a:r>
              <a:rPr lang="ru-RU" sz="1600">
                <a:solidFill>
                  <a:srgbClr val="00735F"/>
                </a:solidFill>
                <a:latin typeface="Museo Sans Cyrl 900"/>
                <a:ea typeface="Museo Sans 900"/>
                <a:cs typeface="Museo Sans 900"/>
              </a:rPr>
              <a:t>Игра на знание детских интернет-угроз</a:t>
            </a:r>
          </a:p>
          <a:p>
            <a:pPr marL="4763"/>
            <a:endParaRPr lang="ru-RU" sz="1600">
              <a:solidFill>
                <a:srgbClr val="00735F"/>
              </a:solidFill>
              <a:latin typeface="Museo Sans Cyrl 900"/>
              <a:ea typeface="Museo Sans 900"/>
              <a:cs typeface="Museo Sans 900"/>
            </a:endParaRPr>
          </a:p>
          <a:p>
            <a:pPr marL="4763"/>
            <a:r>
              <a:rPr lang="ru-RU" sz="3600">
                <a:solidFill>
                  <a:srgbClr val="00735F"/>
                </a:solidFill>
                <a:latin typeface="Museo Sans Cyrl 900"/>
                <a:ea typeface="Museo Sans 900"/>
                <a:cs typeface="Museo Sans 900"/>
              </a:rPr>
              <a:t>БЕЗОБИДНО</a:t>
            </a:r>
          </a:p>
          <a:p>
            <a:pPr marL="4763"/>
            <a:r>
              <a:rPr lang="ru-RU" sz="1600">
                <a:solidFill>
                  <a:srgbClr val="00735F"/>
                </a:solidFill>
                <a:latin typeface="Museo Sans Cyrl 900"/>
                <a:ea typeface="Museo Sans 900"/>
                <a:cs typeface="Museo Sans 900"/>
              </a:rPr>
              <a:t>ИЛИ</a:t>
            </a:r>
            <a:r>
              <a:rPr lang="ru-RU" sz="3600">
                <a:solidFill>
                  <a:srgbClr val="00735F"/>
                </a:solidFill>
                <a:latin typeface="Museo Sans Cyrl 900"/>
                <a:ea typeface="Museo Sans 900"/>
                <a:cs typeface="Museo Sans 900"/>
              </a:rPr>
              <a:t> </a:t>
            </a:r>
          </a:p>
          <a:p>
            <a:pPr marL="4763"/>
            <a:r>
              <a:rPr lang="ru-RU" sz="3600">
                <a:solidFill>
                  <a:srgbClr val="00735F"/>
                </a:solidFill>
                <a:latin typeface="Museo Sans Cyrl 900"/>
                <a:ea typeface="Museo Sans 900"/>
                <a:cs typeface="Museo Sans 900"/>
              </a:rPr>
              <a:t>ОПАСНО?</a:t>
            </a:r>
          </a:p>
        </p:txBody>
      </p:sp>
      <p:sp>
        <p:nvSpPr>
          <p:cNvPr id="10" name="object 2"/>
          <p:cNvSpPr txBox="1"/>
          <p:nvPr/>
        </p:nvSpPr>
        <p:spPr>
          <a:xfrm>
            <a:off x="268288" y="4927600"/>
            <a:ext cx="2790825" cy="1079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4763"/>
            <a:r>
              <a:rPr lang="ru-RU" sz="700">
                <a:solidFill>
                  <a:srgbClr val="BFBFBF"/>
                </a:solidFill>
                <a:latin typeface="Museo Sans 100"/>
                <a:ea typeface="Museo Sans 100"/>
                <a:cs typeface="Museo Sans 100"/>
              </a:rPr>
              <a:t>© 201</a:t>
            </a:r>
            <a:r>
              <a:rPr lang="en-US" sz="700">
                <a:solidFill>
                  <a:srgbClr val="BFBFBF"/>
                </a:solidFill>
                <a:latin typeface="Museo Sans 100"/>
                <a:ea typeface="Museo Sans 100"/>
                <a:cs typeface="Museo Sans 100"/>
              </a:rPr>
              <a:t>7</a:t>
            </a:r>
            <a:r>
              <a:rPr lang="ru-RU" sz="700">
                <a:solidFill>
                  <a:srgbClr val="BFBFBF"/>
                </a:solidFill>
                <a:latin typeface="Museo Sans 100"/>
                <a:ea typeface="Museo Sans 100"/>
                <a:cs typeface="Museo Sans 100"/>
              </a:rPr>
              <a:t> </a:t>
            </a:r>
            <a:r>
              <a:rPr lang="ru-RU" sz="700">
                <a:solidFill>
                  <a:srgbClr val="BFBFBF"/>
                </a:solidFill>
                <a:latin typeface="Museo Sans Cyrl 100"/>
                <a:ea typeface="Museo Sans Cyrl 100"/>
                <a:cs typeface="Museo Sans Cyrl 100"/>
              </a:rPr>
              <a:t>"Лаборатория Касперского". Все права защищены</a:t>
            </a:r>
          </a:p>
        </p:txBody>
      </p:sp>
      <p:pic>
        <p:nvPicPr>
          <p:cNvPr id="64515" name="Picture 7" descr="D:\WORK_new\Kasperskiy\Safe_kids_presentation\Pics\kasper_pew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14313"/>
            <a:ext cx="32861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Рисунок 1"/>
          <p:cNvPicPr>
            <a:picLocks noChangeAspect="1"/>
          </p:cNvPicPr>
          <p:nvPr/>
        </p:nvPicPr>
        <p:blipFill>
          <a:blip r:embed="rId4"/>
          <a:srcRect l="61932" t="32027" r="-2"/>
          <a:stretch>
            <a:fillRect/>
          </a:stretch>
        </p:blipFill>
        <p:spPr bwMode="auto">
          <a:xfrm>
            <a:off x="4211638" y="608013"/>
            <a:ext cx="41052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276350"/>
            <a:ext cx="6875462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6350"/>
            <a:ext cx="7900988" cy="9366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ГДЕ ГУЛЯЮТ ДЕТИ В ИНТЕРНЕТЕ?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63" y="4845050"/>
            <a:ext cx="4579937" cy="227013"/>
          </a:xfrm>
          <a:prstGeom prst="rect">
            <a:avLst/>
          </a:prstGeom>
          <a:noFill/>
        </p:spPr>
        <p:txBody>
          <a:bodyPr lIns="41584" tIns="20791" rIns="41584" bIns="20791">
            <a:spAutoFit/>
          </a:bodyPr>
          <a:lstStyle/>
          <a:p>
            <a:pPr marL="92075" indent="-87313" defTabSz="4158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*Статистика 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облачного сервиса Kaspersky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Посещения различных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интернет-ресурсов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включенном «Родительском контроле» на ПК в 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Пермском крае и России. 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Усредненный показатель за последние 12 месяцев.</a:t>
            </a:r>
            <a:r>
              <a:rPr lang="en-US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600" spc="-2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2" name="Picture 2" descr="D:\WORK_new\Kasperskiy\Safe_kids_presentation\icons-assets\Kasper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4857750"/>
            <a:ext cx="755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3"/>
          <p:cNvPicPr>
            <a:picLocks noChangeAspect="1"/>
          </p:cNvPicPr>
          <p:nvPr/>
        </p:nvPicPr>
        <p:blipFill>
          <a:blip r:embed="rId5"/>
          <a:srcRect l="17163" t="26141" r="63583" b="33200"/>
          <a:stretch>
            <a:fillRect/>
          </a:stretch>
        </p:blipFill>
        <p:spPr bwMode="auto">
          <a:xfrm>
            <a:off x="5003800" y="485775"/>
            <a:ext cx="1800225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Рисунок 5"/>
          <p:cNvPicPr>
            <a:picLocks noChangeAspect="1"/>
          </p:cNvPicPr>
          <p:nvPr/>
        </p:nvPicPr>
        <p:blipFill>
          <a:blip r:embed="rId6"/>
          <a:srcRect l="23619" t="24100" r="40157" b="25204"/>
          <a:stretch>
            <a:fillRect/>
          </a:stretch>
        </p:blipFill>
        <p:spPr bwMode="auto">
          <a:xfrm>
            <a:off x="20638" y="692150"/>
            <a:ext cx="5040312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D:\WORK_new\Kasperskiy\Safe_kids_presentation\icons-assets\Kasper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857750"/>
            <a:ext cx="755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107950" y="6350"/>
            <a:ext cx="7900988" cy="936625"/>
          </a:xfrm>
        </p:spPr>
        <p:txBody>
          <a:bodyPr/>
          <a:lstStyle/>
          <a:p>
            <a:r>
              <a:rPr lang="ru-RU" smtClean="0">
                <a:latin typeface="Museo Sans Cyrl 900"/>
              </a:rPr>
              <a:t>ГРУППА 1</a:t>
            </a:r>
            <a:br>
              <a:rPr lang="ru-RU" smtClean="0">
                <a:latin typeface="Museo Sans Cyrl 900"/>
              </a:rPr>
            </a:br>
            <a:endParaRPr lang="ru-RU" sz="1600" smtClean="0">
              <a:latin typeface="Museo Sans Cyrl 900"/>
            </a:endParaRPr>
          </a:p>
        </p:txBody>
      </p:sp>
      <p:pic>
        <p:nvPicPr>
          <p:cNvPr id="66563" name="Рисунок 1"/>
          <p:cNvPicPr>
            <a:picLocks noChangeAspect="1"/>
          </p:cNvPicPr>
          <p:nvPr/>
        </p:nvPicPr>
        <p:blipFill>
          <a:blip r:embed="rId4"/>
          <a:srcRect b="6601"/>
          <a:stretch>
            <a:fillRect/>
          </a:stretch>
        </p:blipFill>
        <p:spPr bwMode="auto">
          <a:xfrm>
            <a:off x="2339975" y="-9525"/>
            <a:ext cx="568642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1835150" y="3363913"/>
            <a:ext cx="1008063" cy="936625"/>
            <a:chOff x="467544" y="2211710"/>
            <a:chExt cx="1008112" cy="936104"/>
          </a:xfrm>
        </p:grpSpPr>
        <p:sp>
          <p:nvSpPr>
            <p:cNvPr id="4" name="Овал 3"/>
            <p:cNvSpPr/>
            <p:nvPr/>
          </p:nvSpPr>
          <p:spPr>
            <a:xfrm>
              <a:off x="467544" y="2211710"/>
              <a:ext cx="1008112" cy="9361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583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" name="Минус 2"/>
            <p:cNvSpPr/>
            <p:nvPr/>
          </p:nvSpPr>
          <p:spPr>
            <a:xfrm>
              <a:off x="532635" y="2427490"/>
              <a:ext cx="865229" cy="504544"/>
            </a:xfrm>
            <a:prstGeom prst="mathMin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583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D:\WORK_new\Kasperskiy\Safe_kids_presentation\icons-assets\Kasper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857750"/>
            <a:ext cx="755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>
          <a:xfrm>
            <a:off x="107950" y="6350"/>
            <a:ext cx="7900988" cy="936625"/>
          </a:xfrm>
        </p:spPr>
        <p:txBody>
          <a:bodyPr/>
          <a:lstStyle/>
          <a:p>
            <a:r>
              <a:rPr lang="ru-RU" smtClean="0">
                <a:latin typeface="Museo Sans Cyrl 900"/>
              </a:rPr>
              <a:t>ГРУППА 2</a:t>
            </a:r>
            <a:br>
              <a:rPr lang="ru-RU" smtClean="0">
                <a:latin typeface="Museo Sans Cyrl 900"/>
              </a:rPr>
            </a:br>
            <a:endParaRPr lang="ru-RU" sz="1600" smtClean="0">
              <a:latin typeface="Museo Sans Cyrl 900"/>
            </a:endParaRPr>
          </a:p>
        </p:txBody>
      </p:sp>
      <p:pic>
        <p:nvPicPr>
          <p:cNvPr id="68611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7150" y="0"/>
            <a:ext cx="54308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3435350"/>
            <a:ext cx="10128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 descr="D:\WORK_new\Kasperskiy\Safe_kids_presentation\icons-assets\Kasper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857750"/>
            <a:ext cx="755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107950" y="6350"/>
            <a:ext cx="7900988" cy="936625"/>
          </a:xfrm>
        </p:spPr>
        <p:txBody>
          <a:bodyPr/>
          <a:lstStyle/>
          <a:p>
            <a:r>
              <a:rPr lang="ru-RU" smtClean="0">
                <a:latin typeface="Museo Sans Cyrl 900"/>
              </a:rPr>
              <a:t>ГРУППА 3</a:t>
            </a:r>
            <a:br>
              <a:rPr lang="ru-RU" smtClean="0">
                <a:latin typeface="Museo Sans Cyrl 900"/>
              </a:rPr>
            </a:br>
            <a:endParaRPr lang="ru-RU" sz="1600" smtClean="0">
              <a:latin typeface="Museo Sans Cyrl 900"/>
            </a:endParaRPr>
          </a:p>
        </p:txBody>
      </p:sp>
      <p:pic>
        <p:nvPicPr>
          <p:cNvPr id="70659" name="Рисунок 6"/>
          <p:cNvPicPr>
            <a:picLocks noChangeAspect="1"/>
          </p:cNvPicPr>
          <p:nvPr/>
        </p:nvPicPr>
        <p:blipFill>
          <a:blip r:embed="rId4"/>
          <a:srcRect b="5331"/>
          <a:stretch>
            <a:fillRect/>
          </a:stretch>
        </p:blipFill>
        <p:spPr bwMode="auto">
          <a:xfrm>
            <a:off x="2555875" y="6350"/>
            <a:ext cx="600075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ловина рамки 8"/>
          <p:cNvSpPr/>
          <p:nvPr/>
        </p:nvSpPr>
        <p:spPr>
          <a:xfrm rot="13359734">
            <a:off x="1830388" y="2720975"/>
            <a:ext cx="1089025" cy="1685925"/>
          </a:xfrm>
          <a:prstGeom prst="halfFram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58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D:\WORK_new\Kasperskiy\Safe_kids_presentation\icons-assets\Kasper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857750"/>
            <a:ext cx="755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107950" y="6350"/>
            <a:ext cx="7900988" cy="936625"/>
          </a:xfrm>
        </p:spPr>
        <p:txBody>
          <a:bodyPr/>
          <a:lstStyle/>
          <a:p>
            <a:r>
              <a:rPr lang="ru-RU" smtClean="0">
                <a:latin typeface="Museo Sans Cyrl 900"/>
              </a:rPr>
              <a:t>ГРУППА 4</a:t>
            </a:r>
            <a:br>
              <a:rPr lang="ru-RU" smtClean="0">
                <a:latin typeface="Museo Sans Cyrl 900"/>
              </a:rPr>
            </a:br>
            <a:endParaRPr lang="ru-RU" sz="1600" smtClean="0">
              <a:latin typeface="Museo Sans Cyrl 900"/>
            </a:endParaRPr>
          </a:p>
        </p:txBody>
      </p:sp>
      <p:pic>
        <p:nvPicPr>
          <p:cNvPr id="72707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0"/>
            <a:ext cx="57070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ловина рамки 5"/>
          <p:cNvSpPr/>
          <p:nvPr/>
        </p:nvSpPr>
        <p:spPr>
          <a:xfrm rot="13359734">
            <a:off x="1938338" y="2717800"/>
            <a:ext cx="1090612" cy="1684338"/>
          </a:xfrm>
          <a:prstGeom prst="halfFram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58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D:\WORK_new\Kasperskiy\Safe_kids_presentation\icons-assets\Kasper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857750"/>
            <a:ext cx="755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107950" y="6350"/>
            <a:ext cx="7900988" cy="936625"/>
          </a:xfrm>
        </p:spPr>
        <p:txBody>
          <a:bodyPr/>
          <a:lstStyle/>
          <a:p>
            <a:r>
              <a:rPr lang="ru-RU" smtClean="0">
                <a:latin typeface="Museo Sans Cyrl 900"/>
              </a:rPr>
              <a:t>ГРУППА 5</a:t>
            </a:r>
            <a:br>
              <a:rPr lang="ru-RU" smtClean="0">
                <a:latin typeface="Museo Sans Cyrl 900"/>
              </a:rPr>
            </a:br>
            <a:endParaRPr lang="ru-RU" sz="1600" smtClean="0">
              <a:latin typeface="Museo Sans Cyrl 900"/>
            </a:endParaRPr>
          </a:p>
        </p:txBody>
      </p:sp>
      <p:pic>
        <p:nvPicPr>
          <p:cNvPr id="74755" name="Рисунок 1"/>
          <p:cNvPicPr>
            <a:picLocks noChangeAspect="1"/>
          </p:cNvPicPr>
          <p:nvPr/>
        </p:nvPicPr>
        <p:blipFill>
          <a:blip r:embed="rId4"/>
          <a:srcRect b="5135"/>
          <a:stretch>
            <a:fillRect/>
          </a:stretch>
        </p:blipFill>
        <p:spPr bwMode="auto">
          <a:xfrm>
            <a:off x="2051050" y="-3175"/>
            <a:ext cx="6862763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1403350" y="3179763"/>
            <a:ext cx="1922463" cy="1476375"/>
            <a:chOff x="1403648" y="3179233"/>
            <a:chExt cx="1921772" cy="1477414"/>
          </a:xfrm>
        </p:grpSpPr>
        <p:pic>
          <p:nvPicPr>
            <p:cNvPr id="74757" name="Рисунок 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03648" y="3723878"/>
              <a:ext cx="1012024" cy="932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Половина рамки 6"/>
            <p:cNvSpPr/>
            <p:nvPr/>
          </p:nvSpPr>
          <p:spPr>
            <a:xfrm rot="13359734">
              <a:off x="2425631" y="3179233"/>
              <a:ext cx="899789" cy="1267717"/>
            </a:xfrm>
            <a:prstGeom prst="halfFram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583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 descr="D:\WORK_new\Kasperskiy\Safe_kids_presentation\icons-assets\Kasper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857750"/>
            <a:ext cx="755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Заголовок 1"/>
          <p:cNvSpPr>
            <a:spLocks noGrp="1"/>
          </p:cNvSpPr>
          <p:nvPr>
            <p:ph type="title"/>
          </p:nvPr>
        </p:nvSpPr>
        <p:spPr>
          <a:xfrm>
            <a:off x="107950" y="6350"/>
            <a:ext cx="7900988" cy="936625"/>
          </a:xfrm>
        </p:spPr>
        <p:txBody>
          <a:bodyPr/>
          <a:lstStyle/>
          <a:p>
            <a:r>
              <a:rPr lang="ru-RU" smtClean="0">
                <a:latin typeface="Museo Sans Cyrl 900"/>
              </a:rPr>
              <a:t>ГРУППА 6</a:t>
            </a:r>
            <a:br>
              <a:rPr lang="ru-RU" smtClean="0">
                <a:latin typeface="Museo Sans Cyrl 900"/>
              </a:rPr>
            </a:br>
            <a:endParaRPr lang="ru-RU" sz="1600" smtClean="0">
              <a:latin typeface="Museo Sans Cyrl 900"/>
            </a:endParaRPr>
          </a:p>
        </p:txBody>
      </p:sp>
      <p:pic>
        <p:nvPicPr>
          <p:cNvPr id="76803" name="Рисунок 2"/>
          <p:cNvPicPr>
            <a:picLocks noChangeAspect="1"/>
          </p:cNvPicPr>
          <p:nvPr/>
        </p:nvPicPr>
        <p:blipFill>
          <a:blip r:embed="rId4"/>
          <a:srcRect b="3799"/>
          <a:stretch>
            <a:fillRect/>
          </a:stretch>
        </p:blipFill>
        <p:spPr bwMode="auto">
          <a:xfrm>
            <a:off x="1835150" y="7938"/>
            <a:ext cx="7286625" cy="513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3435350"/>
            <a:ext cx="10128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 descr="D:\WORK_new\Kasperskiy\Safe_kids_presentation\icons-assets\Kasper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857750"/>
            <a:ext cx="755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>
          <a:xfrm>
            <a:off x="107950" y="6350"/>
            <a:ext cx="7900988" cy="936625"/>
          </a:xfrm>
        </p:spPr>
        <p:txBody>
          <a:bodyPr/>
          <a:lstStyle/>
          <a:p>
            <a:r>
              <a:rPr lang="ru-RU" smtClean="0">
                <a:latin typeface="Museo Sans Cyrl 900"/>
              </a:rPr>
              <a:t>ГРУППА 7</a:t>
            </a:r>
            <a:br>
              <a:rPr lang="ru-RU" smtClean="0">
                <a:latin typeface="Museo Sans Cyrl 900"/>
              </a:rPr>
            </a:br>
            <a:endParaRPr lang="ru-RU" sz="1600" smtClean="0">
              <a:latin typeface="Museo Sans Cyrl 900"/>
            </a:endParaRPr>
          </a:p>
        </p:txBody>
      </p:sp>
      <p:pic>
        <p:nvPicPr>
          <p:cNvPr id="78851" name="Рисунок 1"/>
          <p:cNvPicPr>
            <a:picLocks noChangeAspect="1"/>
          </p:cNvPicPr>
          <p:nvPr/>
        </p:nvPicPr>
        <p:blipFill>
          <a:blip r:embed="rId4"/>
          <a:srcRect b="5202"/>
          <a:stretch>
            <a:fillRect/>
          </a:stretch>
        </p:blipFill>
        <p:spPr bwMode="auto">
          <a:xfrm>
            <a:off x="2411413" y="0"/>
            <a:ext cx="60372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ловина рамки 5"/>
          <p:cNvSpPr/>
          <p:nvPr/>
        </p:nvSpPr>
        <p:spPr>
          <a:xfrm rot="13359734">
            <a:off x="1866900" y="2717800"/>
            <a:ext cx="1089025" cy="1684338"/>
          </a:xfrm>
          <a:prstGeom prst="halfFram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58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 descr="D:\WORK_new\Kasperskiy\Safe_kids_presentation\icons-assets\Kasper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857750"/>
            <a:ext cx="755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313" y="195263"/>
            <a:ext cx="1298575" cy="260350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dirty="0" smtClean="0"/>
              <a:t>ФОТО 1</a:t>
            </a:r>
            <a:endParaRPr lang="ru-RU" dirty="0"/>
          </a:p>
        </p:txBody>
      </p:sp>
      <p:pic>
        <p:nvPicPr>
          <p:cNvPr id="80899" name="Рисунок 3"/>
          <p:cNvPicPr>
            <a:picLocks noChangeAspect="1"/>
          </p:cNvPicPr>
          <p:nvPr/>
        </p:nvPicPr>
        <p:blipFill>
          <a:blip r:embed="rId4"/>
          <a:srcRect l="2750" t="999" r="2750" b="2402"/>
          <a:stretch>
            <a:fillRect/>
          </a:stretch>
        </p:blipFill>
        <p:spPr bwMode="auto">
          <a:xfrm>
            <a:off x="2916238" y="0"/>
            <a:ext cx="403225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3363913"/>
            <a:ext cx="101123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Рисунок 1"/>
          <p:cNvPicPr>
            <a:picLocks noChangeAspect="1"/>
          </p:cNvPicPr>
          <p:nvPr/>
        </p:nvPicPr>
        <p:blipFill>
          <a:blip r:embed="rId3"/>
          <a:srcRect l="2301" t="2402" r="2301" b="3801"/>
          <a:stretch>
            <a:fillRect/>
          </a:stretch>
        </p:blipFill>
        <p:spPr bwMode="auto">
          <a:xfrm>
            <a:off x="2268538" y="60325"/>
            <a:ext cx="5303837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6" name="Picture 2" descr="D:\WORK_new\Kasperskiy\Safe_kids_presentation\icons-assets\Kasper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4857750"/>
            <a:ext cx="755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313" y="195263"/>
            <a:ext cx="1298575" cy="260350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dirty="0" smtClean="0"/>
              <a:t>ФОТО 2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3219450"/>
            <a:ext cx="10128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Рисунок 3"/>
          <p:cNvPicPr>
            <a:picLocks noChangeAspect="1"/>
          </p:cNvPicPr>
          <p:nvPr/>
        </p:nvPicPr>
        <p:blipFill>
          <a:blip r:embed="rId3"/>
          <a:srcRect l="2908" r="8614" b="8000"/>
          <a:stretch>
            <a:fillRect/>
          </a:stretch>
        </p:blipFill>
        <p:spPr bwMode="auto">
          <a:xfrm>
            <a:off x="1828800" y="0"/>
            <a:ext cx="7305675" cy="47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4" name="Picture 2" descr="D:\WORK_new\Kasperskiy\Safe_kids_presentation\icons-assets\Kasper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4857750"/>
            <a:ext cx="755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313" y="195263"/>
            <a:ext cx="1298575" cy="260350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dirty="0" smtClean="0"/>
              <a:t>ФОТО 3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12888" y="3435350"/>
            <a:ext cx="10112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362950" cy="936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«ВКОНТАКТЕ» – САМАЯ ПОПУЛЯРНАЯ СОЦСЕТЬ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63" y="4845050"/>
            <a:ext cx="4579937" cy="227013"/>
          </a:xfrm>
          <a:prstGeom prst="rect">
            <a:avLst/>
          </a:prstGeom>
          <a:noFill/>
        </p:spPr>
        <p:txBody>
          <a:bodyPr lIns="41584" tIns="20791" rIns="41584" bIns="20791">
            <a:spAutoFit/>
          </a:bodyPr>
          <a:lstStyle/>
          <a:p>
            <a:pPr marL="92075" indent="-87313" defTabSz="4158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*Статистика 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облачного сервиса Kaspersky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Посещения различных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интернет-ресурсов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включенном «Родительском 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контроле» на ПК в  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России. 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Усредненный показатель за последние 12 месяцев.</a:t>
            </a:r>
            <a:r>
              <a:rPr lang="en-US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600" spc="-2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19" name="Рисунок 3"/>
          <p:cNvPicPr>
            <a:picLocks noChangeAspect="1"/>
          </p:cNvPicPr>
          <p:nvPr/>
        </p:nvPicPr>
        <p:blipFill>
          <a:blip r:embed="rId3"/>
          <a:srcRect l="24800" t="35448" r="39761" b="23251"/>
          <a:stretch>
            <a:fillRect/>
          </a:stretch>
        </p:blipFill>
        <p:spPr bwMode="auto">
          <a:xfrm>
            <a:off x="1258888" y="503238"/>
            <a:ext cx="648176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2" name="Заголовок 4"/>
          <p:cNvSpPr>
            <a:spLocks noGrp="1"/>
          </p:cNvSpPr>
          <p:nvPr>
            <p:ph type="title"/>
          </p:nvPr>
        </p:nvSpPr>
        <p:spPr>
          <a:xfrm>
            <a:off x="327025" y="338138"/>
            <a:ext cx="8489950" cy="347662"/>
          </a:xfrm>
        </p:spPr>
        <p:txBody>
          <a:bodyPr/>
          <a:lstStyle/>
          <a:p>
            <a:r>
              <a:rPr smtClean="0">
                <a:ea typeface="Museo Sans Cyrl 900"/>
              </a:rPr>
              <a:t> </a:t>
            </a:r>
          </a:p>
        </p:txBody>
      </p:sp>
      <p:pic>
        <p:nvPicPr>
          <p:cNvPr id="87043" name="Picture 7" descr="D:\WORK_new\Kasperskiy\Safe_kids_presentation\Pics\kasper_pew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14313"/>
            <a:ext cx="32861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50825" y="3779838"/>
            <a:ext cx="2663825" cy="1349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763">
              <a:lnSpc>
                <a:spcPts val="1400"/>
              </a:lnSpc>
            </a:pPr>
            <a:r>
              <a:rPr lang="ru-RU" sz="1200">
                <a:latin typeface="Museo Sans Cyrl 300"/>
                <a:ea typeface="Museo Sans Cyrl 300"/>
                <a:cs typeface="Museo Sans Cyrl 300"/>
              </a:rPr>
              <a:t>Узнайте больше </a:t>
            </a:r>
            <a:br>
              <a:rPr lang="ru-RU" sz="1200">
                <a:latin typeface="Museo Sans Cyrl 300"/>
                <a:ea typeface="Museo Sans Cyrl 300"/>
                <a:cs typeface="Museo Sans Cyrl 300"/>
              </a:rPr>
            </a:br>
            <a:r>
              <a:rPr lang="ru-RU" sz="1200">
                <a:latin typeface="Museo Sans Cyrl 300"/>
                <a:ea typeface="Museo Sans Cyrl 300"/>
                <a:cs typeface="Museo Sans Cyrl 300"/>
              </a:rPr>
              <a:t>о продуктах для защиты детей в Интернете на </a:t>
            </a:r>
            <a:r>
              <a:rPr lang="ru-RU" sz="1200">
                <a:solidFill>
                  <a:srgbClr val="FFFF00"/>
                </a:solidFill>
                <a:latin typeface="Museo Sans Cyrl 300"/>
                <a:ea typeface="Museo Sans Cyrl 300"/>
                <a:cs typeface="Museo Sans Cyrl 300"/>
              </a:rPr>
              <a:t>.</a:t>
            </a:r>
            <a:r>
              <a:rPr lang="en-US" sz="1200">
                <a:solidFill>
                  <a:srgbClr val="FFFF00"/>
                </a:solidFill>
                <a:latin typeface="Museo Sans Cyrl 300"/>
                <a:ea typeface="Museo Sans Cyrl 300"/>
                <a:cs typeface="Museo Sans Cyrl 300"/>
              </a:rPr>
              <a:t> </a:t>
            </a:r>
            <a:r>
              <a:rPr lang="en-US" sz="1200">
                <a:latin typeface="Museo Sans Cyrl 300"/>
                <a:ea typeface="Museo Sans Cyrl 300"/>
                <a:cs typeface="Museo Sans Cyrl 300"/>
                <a:hlinkClick r:id="rId5"/>
              </a:rPr>
              <a:t>http://www.kaspersky.ru/safe-kids</a:t>
            </a:r>
            <a:r>
              <a:rPr lang="ru-RU" sz="1200">
                <a:latin typeface="Museo Sans Cyrl 300"/>
                <a:ea typeface="Museo Sans Cyrl 300"/>
                <a:cs typeface="Museo Sans Cyrl 300"/>
              </a:rPr>
              <a:t>.  </a:t>
            </a:r>
          </a:p>
          <a:p>
            <a:pPr marL="4763">
              <a:lnSpc>
                <a:spcPts val="1400"/>
              </a:lnSpc>
            </a:pPr>
            <a:endParaRPr lang="ru-RU" sz="1200">
              <a:solidFill>
                <a:srgbClr val="FFFF00"/>
              </a:solidFill>
              <a:latin typeface="Museo Sans Cyrl 300"/>
              <a:ea typeface="Museo Sans Cyrl 300"/>
              <a:cs typeface="Museo Sans Cyrl 300"/>
            </a:endParaRPr>
          </a:p>
          <a:p>
            <a:pPr marL="4763">
              <a:lnSpc>
                <a:spcPts val="1400"/>
              </a:lnSpc>
            </a:pPr>
            <a:endParaRPr lang="ru-RU" sz="1200">
              <a:latin typeface="Museo Sans Cyrl 300"/>
              <a:ea typeface="Museo Sans Cyrl 300"/>
              <a:cs typeface="Museo Sans Cyrl 300"/>
            </a:endParaRPr>
          </a:p>
          <a:p>
            <a:pPr marL="4763">
              <a:lnSpc>
                <a:spcPts val="1400"/>
              </a:lnSpc>
            </a:pPr>
            <a:endParaRPr lang="ru-RU" sz="1200">
              <a:latin typeface="Museo Sans Cyrl 300"/>
              <a:ea typeface="Museo Sans Cyrl 300"/>
              <a:cs typeface="Museo Sans Cyrl 30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825" y="2932113"/>
            <a:ext cx="2816225" cy="9890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763">
              <a:lnSpc>
                <a:spcPts val="1400"/>
              </a:lnSpc>
            </a:pPr>
            <a:r>
              <a:rPr lang="ru-RU" sz="1200">
                <a:latin typeface="Museo Sans Cyrl 300"/>
                <a:ea typeface="Museo Sans Cyrl 300"/>
                <a:cs typeface="Museo Sans Cyrl 300"/>
              </a:rPr>
              <a:t>Читайте все </a:t>
            </a:r>
          </a:p>
          <a:p>
            <a:pPr marL="4763">
              <a:lnSpc>
                <a:spcPts val="1400"/>
              </a:lnSpc>
            </a:pPr>
            <a:r>
              <a:rPr lang="ru-RU" sz="1200">
                <a:latin typeface="Museo Sans Cyrl 300"/>
                <a:ea typeface="Museo Sans Cyrl 300"/>
                <a:cs typeface="Museo Sans Cyrl 300"/>
              </a:rPr>
              <a:t>о детской безопасности в Сети </a:t>
            </a:r>
          </a:p>
          <a:p>
            <a:pPr marL="4763">
              <a:lnSpc>
                <a:spcPts val="1400"/>
              </a:lnSpc>
            </a:pPr>
            <a:r>
              <a:rPr lang="ru-RU" sz="1200">
                <a:latin typeface="Museo Sans Cyrl 300"/>
                <a:ea typeface="Museo Sans Cyrl 300"/>
                <a:cs typeface="Museo Sans Cyrl 300"/>
              </a:rPr>
              <a:t>на </a:t>
            </a:r>
            <a:r>
              <a:rPr lang="en-US" sz="1200">
                <a:latin typeface="Museo Sans Cyrl 300"/>
                <a:ea typeface="Museo Sans Cyrl 300"/>
                <a:cs typeface="Museo Sans Cyrl 300"/>
                <a:hlinkClick r:id="rId6"/>
              </a:rPr>
              <a:t>https://kids.kaspersky.ru/</a:t>
            </a:r>
            <a:r>
              <a:rPr lang="ru-RU" sz="1200">
                <a:latin typeface="Museo Sans Cyrl 300"/>
                <a:ea typeface="Museo Sans Cyrl 300"/>
                <a:cs typeface="Museo Sans Cyrl 300"/>
              </a:rPr>
              <a:t>.</a:t>
            </a:r>
          </a:p>
          <a:p>
            <a:pPr marL="4763">
              <a:lnSpc>
                <a:spcPts val="1400"/>
              </a:lnSpc>
            </a:pPr>
            <a:endParaRPr lang="ru-RU" sz="1200">
              <a:latin typeface="Museo Sans Cyrl 300"/>
              <a:ea typeface="Museo Sans Cyrl 300"/>
              <a:cs typeface="Museo Sans Cyrl 300"/>
            </a:endParaRPr>
          </a:p>
          <a:p>
            <a:pPr marL="4763">
              <a:lnSpc>
                <a:spcPts val="1400"/>
              </a:lnSpc>
            </a:pPr>
            <a:endParaRPr lang="ru-RU" sz="1200">
              <a:latin typeface="Museo Sans Cyrl 300"/>
              <a:ea typeface="Museo Sans Cyrl 300"/>
              <a:cs typeface="Museo Sans Cyrl 300"/>
            </a:endParaRPr>
          </a:p>
        </p:txBody>
      </p:sp>
      <p:sp>
        <p:nvSpPr>
          <p:cNvPr id="12" name="object 3"/>
          <p:cNvSpPr txBox="1">
            <a:spLocks/>
          </p:cNvSpPr>
          <p:nvPr/>
        </p:nvSpPr>
        <p:spPr>
          <a:xfrm>
            <a:off x="271463" y="1239838"/>
            <a:ext cx="3868737" cy="11080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4763"/>
            <a:r>
              <a:rPr lang="ru-RU" sz="3600">
                <a:solidFill>
                  <a:srgbClr val="00735F"/>
                </a:solidFill>
                <a:latin typeface="Museo Sans Cyrl 900"/>
                <a:ea typeface="Museo Sans 900"/>
                <a:cs typeface="Museo Sans 900"/>
              </a:rPr>
              <a:t>Спасибо за внимание!</a:t>
            </a:r>
            <a:endParaRPr lang="en-US" sz="1800">
              <a:solidFill>
                <a:srgbClr val="00735F"/>
              </a:solidFill>
              <a:latin typeface="Museo Sans Cyrl 900"/>
              <a:ea typeface="Museo Sans 900"/>
              <a:cs typeface="Museo Sans 9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07950" y="82550"/>
            <a:ext cx="7900988" cy="1222375"/>
          </a:xfrm>
        </p:spPr>
        <p:txBody>
          <a:bodyPr>
            <a:normAutofit/>
          </a:bodyPr>
          <a:lstStyle/>
          <a:p>
            <a:r>
              <a:rPr lang="ru-RU" smtClean="0">
                <a:latin typeface="Museo Sans Cyrl 900"/>
                <a:ea typeface="Museo Sans Cyrl 900"/>
                <a:cs typeface="Museo Sans Cyrl 900"/>
              </a:rPr>
              <a:t>ОПАСНЫЕ НЕЗНАКОМЦЫ </a:t>
            </a:r>
            <a:r>
              <a:rPr lang="en-US" smtClean="0">
                <a:latin typeface="Museo Sans Cyrl 900"/>
                <a:ea typeface="Museo Sans Cyrl 900"/>
                <a:cs typeface="Museo Sans Cyrl 900"/>
              </a:rPr>
              <a:t/>
            </a:r>
            <a:br>
              <a:rPr lang="en-US" smtClean="0">
                <a:latin typeface="Museo Sans Cyrl 900"/>
                <a:ea typeface="Museo Sans Cyrl 900"/>
                <a:cs typeface="Museo Sans Cyrl 900"/>
              </a:rPr>
            </a:br>
            <a:r>
              <a:rPr lang="ru-RU" smtClean="0">
                <a:latin typeface="Museo Sans Cyrl 900"/>
                <a:ea typeface="Museo Sans Cyrl 900"/>
                <a:cs typeface="Museo Sans Cyrl 900"/>
              </a:rPr>
              <a:t>В СОЦСЕТЯХ</a:t>
            </a:r>
            <a:endParaRPr lang="ru-RU" smtClean="0">
              <a:latin typeface="Museo Sans Cyrl 900"/>
            </a:endParaRPr>
          </a:p>
        </p:txBody>
      </p:sp>
      <p:pic>
        <p:nvPicPr>
          <p:cNvPr id="36866" name="Picture 3" descr="D:\work\2015\kasper\kasper-safe-kids\preza\ransomeware-assets\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3571875"/>
            <a:ext cx="21653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4" descr="D:\work\2015\kasper\kasper-safe-kids\preza\ransomeware-assets\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1925" y="814388"/>
            <a:ext cx="1600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5" descr="D:\work\2015\kasper\kasper-safe-kids\preza\ransomeware-assets\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3" y="928688"/>
            <a:ext cx="27082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6" descr="D:\work\2015\kasper\kasper-safe-kids\preza\ransomeware-assets\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8" y="2000250"/>
            <a:ext cx="221456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7" descr="D:\work\2015\kasper\kasper-safe-kids\preza\ransomeware-assets\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07063" y="2857500"/>
            <a:ext cx="20796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2" descr="D:\work\2015\kasper\kasper-safe-kids\preza\ransomeware-assets\punk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20763" y="114300"/>
            <a:ext cx="812323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2" descr="D:\WORK_new\Kasperskiy\Safe_kids_presentation\icons-assets\Kasper_logo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3" y="4857750"/>
            <a:ext cx="755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9063" y="1208088"/>
            <a:ext cx="35147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spc="-2" dirty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47 </a:t>
            </a:r>
            <a:r>
              <a:rPr lang="ru-RU" sz="1200" dirty="0">
                <a:latin typeface="Museo Sans Cyrl 300" pitchFamily="50" charset="-52"/>
                <a:cs typeface="+mn-cs"/>
              </a:rPr>
              <a:t>друзей в среднем у подростка в </a:t>
            </a:r>
            <a:r>
              <a:rPr lang="ru-RU" sz="1200" dirty="0" err="1">
                <a:latin typeface="Museo Sans Cyrl 300" pitchFamily="50" charset="-52"/>
                <a:cs typeface="+mn-cs"/>
              </a:rPr>
              <a:t>соцсети</a:t>
            </a:r>
            <a:r>
              <a:rPr lang="ru-RU" sz="1200" dirty="0">
                <a:latin typeface="Museo Sans Cyrl 300" pitchFamily="50" charset="-52"/>
                <a:cs typeface="+mn-cs"/>
              </a:rPr>
              <a:t>;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spc="-2" dirty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25</a:t>
            </a:r>
            <a:r>
              <a:rPr lang="ru-RU" sz="1200" dirty="0">
                <a:latin typeface="Museo Sans Cyrl 300" pitchFamily="50" charset="-52"/>
                <a:cs typeface="+mn-cs"/>
              </a:rPr>
              <a:t> из них он знает </a:t>
            </a:r>
            <a:r>
              <a:rPr lang="ru-RU" sz="1200" dirty="0">
                <a:latin typeface="Museo Sans Cyrl 300" pitchFamily="50" charset="-52"/>
                <a:cs typeface="+mn-cs"/>
              </a:rPr>
              <a:t>лично*.</a:t>
            </a:r>
            <a:endParaRPr lang="ru-RU" sz="1200" dirty="0">
              <a:latin typeface="Museo Sans Cyrl 300" pitchFamily="50" charset="-5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Прямоугольник 1"/>
          <p:cNvSpPr>
            <a:spLocks noChangeArrowheads="1"/>
          </p:cNvSpPr>
          <p:nvPr/>
        </p:nvSpPr>
        <p:spPr bwMode="auto">
          <a:xfrm>
            <a:off x="187325" y="3219450"/>
            <a:ext cx="366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Franklin Gothic Book" pitchFamily="34" charset="0"/>
                <a:ea typeface="Calibri" pitchFamily="34" charset="0"/>
                <a:cs typeface="Times New Roman" pitchFamily="18" charset="0"/>
              </a:rPr>
              <a:t>55% </a:t>
            </a:r>
            <a:r>
              <a:rPr lang="ru-RU" sz="1200">
                <a:ea typeface="Calibri" pitchFamily="34" charset="0"/>
                <a:cs typeface="Times New Roman" pitchFamily="18" charset="0"/>
              </a:rPr>
              <a:t>опрошенных детей публикуют в социальных сетях свой адрес или номер школы, указывают места, где бывают*.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235575" y="627063"/>
            <a:ext cx="37957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ru-RU" sz="1200" b="1"/>
              <a:t>Нельзя публиковать:</a:t>
            </a:r>
            <a:endParaRPr lang="en-US" sz="1200" b="1"/>
          </a:p>
          <a:p>
            <a:pPr>
              <a:lnSpc>
                <a:spcPts val="1500"/>
              </a:lnSpc>
            </a:pPr>
            <a: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● </a:t>
            </a:r>
            <a:r>
              <a:rPr lang="ru-RU" sz="1200"/>
              <a:t>Домашний адрес и номер школы.</a:t>
            </a:r>
          </a:p>
          <a:p>
            <a:pPr>
              <a:lnSpc>
                <a:spcPts val="1500"/>
              </a:lnSpc>
            </a:pPr>
            <a:r>
              <a:rPr lang="ru-RU" sz="1200"/>
              <a:t>● Номер телефона.</a:t>
            </a:r>
          </a:p>
          <a:p>
            <a:pPr>
              <a:lnSpc>
                <a:spcPts val="1500"/>
              </a:lnSpc>
            </a:pPr>
            <a:r>
              <a:rPr lang="ru-RU" sz="1200"/>
              <a:t>● Текущая геолокация.</a:t>
            </a:r>
          </a:p>
          <a:p>
            <a:pPr>
              <a:lnSpc>
                <a:spcPts val="1500"/>
              </a:lnSpc>
            </a:pPr>
            <a:r>
              <a:rPr lang="ru-RU" sz="1200"/>
              <a:t>● Откровенные селфи.</a:t>
            </a:r>
          </a:p>
          <a:p>
            <a:pPr>
              <a:lnSpc>
                <a:spcPts val="1500"/>
              </a:lnSpc>
            </a:pPr>
            <a:r>
              <a:rPr lang="ru-RU" sz="1200"/>
              <a:t>● Компрометирующие снимки других людей.</a:t>
            </a:r>
          </a:p>
          <a:p>
            <a:pPr>
              <a:lnSpc>
                <a:spcPts val="1500"/>
              </a:lnSpc>
            </a:pPr>
            <a:r>
              <a:rPr lang="ru-RU" sz="1200"/>
              <a:t>● Фотографии с дорогими подарками. </a:t>
            </a:r>
          </a:p>
          <a:p>
            <a:pPr>
              <a:lnSpc>
                <a:spcPts val="1500"/>
              </a:lnSpc>
            </a:pPr>
            <a:r>
              <a:rPr lang="ru-RU" sz="1200"/>
              <a:t>● Резкие высказывания по неоднозначным темам.</a:t>
            </a:r>
          </a:p>
        </p:txBody>
      </p:sp>
      <p:sp>
        <p:nvSpPr>
          <p:cNvPr id="38915" name="Заголовок 1"/>
          <p:cNvSpPr txBox="1">
            <a:spLocks/>
          </p:cNvSpPr>
          <p:nvPr/>
        </p:nvSpPr>
        <p:spPr bwMode="auto">
          <a:xfrm>
            <a:off x="82550" y="1457325"/>
            <a:ext cx="15065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r>
              <a:rPr lang="ru-RU" sz="16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b="1">
                <a:solidFill>
                  <a:schemeClr val="accent1"/>
                </a:solidFill>
              </a:rPr>
              <a:t>ГРУМИНГ</a:t>
            </a:r>
          </a:p>
        </p:txBody>
      </p:sp>
      <p:sp>
        <p:nvSpPr>
          <p:cNvPr id="38916" name="Заголовок 15"/>
          <p:cNvSpPr txBox="1">
            <a:spLocks/>
          </p:cNvSpPr>
          <p:nvPr/>
        </p:nvSpPr>
        <p:spPr bwMode="auto">
          <a:xfrm>
            <a:off x="52388" y="68263"/>
            <a:ext cx="9056687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defTabSz="914400"/>
            <a:r>
              <a:rPr lang="ru-RU" sz="2800">
                <a:solidFill>
                  <a:schemeClr val="accent1"/>
                </a:solidFill>
              </a:rPr>
              <a:t>УГРОЗЫ В СОЦСЕТЯХ: СВЕЖИЕ ТЕНДЕНЦИИ</a:t>
            </a:r>
          </a:p>
        </p:txBody>
      </p:sp>
      <p:grpSp>
        <p:nvGrpSpPr>
          <p:cNvPr id="38917" name="Группа 13"/>
          <p:cNvGrpSpPr>
            <a:grpSpLocks/>
          </p:cNvGrpSpPr>
          <p:nvPr/>
        </p:nvGrpSpPr>
        <p:grpSpPr bwMode="auto">
          <a:xfrm>
            <a:off x="76200" y="722313"/>
            <a:ext cx="2047875" cy="2608262"/>
            <a:chOff x="76746" y="722974"/>
            <a:chExt cx="2046982" cy="2607997"/>
          </a:xfrm>
        </p:grpSpPr>
        <p:sp>
          <p:nvSpPr>
            <p:cNvPr id="38922" name="Заголовок 1"/>
            <p:cNvSpPr txBox="1">
              <a:spLocks/>
            </p:cNvSpPr>
            <p:nvPr/>
          </p:nvSpPr>
          <p:spPr bwMode="auto">
            <a:xfrm>
              <a:off x="76746" y="2394356"/>
              <a:ext cx="1512168" cy="936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r>
                <a:rPr lang="ru-RU" sz="16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● </a:t>
              </a:r>
              <a:r>
                <a:rPr lang="ru-RU" sz="1600" b="1">
                  <a:solidFill>
                    <a:schemeClr val="accent1"/>
                  </a:solidFill>
                </a:rPr>
                <a:t>СЕКСТИНГ</a:t>
              </a:r>
            </a:p>
          </p:txBody>
        </p:sp>
        <p:sp>
          <p:nvSpPr>
            <p:cNvPr id="38923" name="Заголовок 1"/>
            <p:cNvSpPr txBox="1">
              <a:spLocks/>
            </p:cNvSpPr>
            <p:nvPr/>
          </p:nvSpPr>
          <p:spPr bwMode="auto">
            <a:xfrm>
              <a:off x="101512" y="722974"/>
              <a:ext cx="2022216" cy="936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r>
                <a:rPr lang="ru-RU" sz="16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● </a:t>
              </a:r>
              <a:r>
                <a:rPr lang="ru-RU" sz="1600" b="1">
                  <a:solidFill>
                    <a:schemeClr val="accent1"/>
                  </a:solidFill>
                </a:rPr>
                <a:t>ОВЕРШЕРИНГ</a:t>
              </a:r>
            </a:p>
          </p:txBody>
        </p:sp>
      </p:grpSp>
      <p:pic>
        <p:nvPicPr>
          <p:cNvPr id="38918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419350"/>
            <a:ext cx="387350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2" descr="D:\WORK_new\Kasperskiy\Safe_kids_presentation\icons-assets\Kasper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4857750"/>
            <a:ext cx="755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5076825" y="555625"/>
            <a:ext cx="3954463" cy="17287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58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250825" y="1708150"/>
            <a:ext cx="483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– установление эмоционального контакта с ребенком в Сети     для его сексуальной эксплуатации.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" name="Прямоугольник 15"/>
          <p:cNvSpPr>
            <a:spLocks noChangeArrowheads="1"/>
          </p:cNvSpPr>
          <p:nvPr/>
        </p:nvSpPr>
        <p:spPr bwMode="auto">
          <a:xfrm>
            <a:off x="250825" y="987425"/>
            <a:ext cx="4835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 – размещение излишней информации о себе. </a:t>
            </a:r>
          </a:p>
        </p:txBody>
      </p:sp>
      <p:sp>
        <p:nvSpPr>
          <p:cNvPr id="3" name="Прямоугольник 15"/>
          <p:cNvSpPr>
            <a:spLocks noChangeArrowheads="1"/>
          </p:cNvSpPr>
          <p:nvPr/>
        </p:nvSpPr>
        <p:spPr bwMode="auto">
          <a:xfrm>
            <a:off x="250825" y="2643188"/>
            <a:ext cx="483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– отправка сообщений эротического содержания</a:t>
            </a:r>
            <a:r>
              <a:rPr lang="en-US" sz="1200">
                <a:solidFill>
                  <a:srgbClr val="000000"/>
                </a:solidFill>
              </a:rPr>
              <a:t>.</a:t>
            </a:r>
            <a:endParaRPr lang="ru-RU" sz="1200">
              <a:solidFill>
                <a:srgbClr val="000000"/>
              </a:solidFill>
            </a:endParaRPr>
          </a:p>
          <a:p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" y="0"/>
            <a:ext cx="7900988" cy="9366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kern="0" spc="-2" dirty="0" smtClean="0">
                <a:latin typeface="Arial" panose="020B0604020202020204" pitchFamily="34" charset="0"/>
                <a:cs typeface="Arial" panose="020B0604020202020204" pitchFamily="34" charset="0"/>
              </a:rPr>
              <a:t>КИБЕРБУЛЛИНГ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4275" y="4745038"/>
            <a:ext cx="6346825" cy="411162"/>
          </a:xfrm>
          <a:prstGeom prst="rect">
            <a:avLst/>
          </a:prstGeom>
          <a:noFill/>
        </p:spPr>
        <p:txBody>
          <a:bodyPr lIns="41584" tIns="20791" rIns="41584" bIns="20791">
            <a:spAutoFit/>
          </a:bodyPr>
          <a:lstStyle/>
          <a:p>
            <a:pPr marL="176212" indent="-171450" defTabSz="4158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600" spc="-2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Совместный </a:t>
            </a:r>
            <a:r>
              <a:rPr lang="ru-RU" sz="600" spc="-2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опрос «Лаборатории Касперского» и портала </a:t>
            </a:r>
            <a:r>
              <a:rPr lang="ru-RU" sz="600" spc="-2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Сетевичок.рф</a:t>
            </a:r>
            <a:r>
              <a:rPr lang="ru-RU" sz="600" spc="-2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(онлайн-поддержка и обучение подростков основам </a:t>
            </a:r>
            <a:r>
              <a:rPr lang="ru-RU" sz="600" spc="-2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кибербезопасности</a:t>
            </a:r>
            <a:r>
              <a:rPr lang="ru-RU" sz="600" spc="-2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ru-RU" sz="600" spc="-2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2" defTabSz="4158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spc="-2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Опрос </a:t>
            </a:r>
            <a:r>
              <a:rPr lang="ru-RU" sz="600" spc="-2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проводился в Интернете в </a:t>
            </a:r>
            <a:r>
              <a:rPr lang="ru-RU" sz="600" spc="-2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2016г</a:t>
            </a:r>
            <a:r>
              <a:rPr lang="ru-RU" sz="600" spc="-2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участие приняли более 1100 подростков.</a:t>
            </a:r>
          </a:p>
          <a:p>
            <a:pPr marL="92075" indent="-87313" defTabSz="4158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" spc="-2" dirty="0">
              <a:solidFill>
                <a:prstClr val="black">
                  <a:lumMod val="50000"/>
                  <a:lumOff val="50000"/>
                </a:prstClr>
              </a:solidFill>
              <a:latin typeface="Museo Sans Cyrl 100" panose="02000000000000000000" pitchFamily="50" charset="-52"/>
              <a:cs typeface="Myriad Pro"/>
            </a:endParaRPr>
          </a:p>
          <a:p>
            <a:pPr marL="92075" indent="-87313" defTabSz="4158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" spc="-2" dirty="0">
              <a:solidFill>
                <a:prstClr val="black">
                  <a:lumMod val="50000"/>
                  <a:lumOff val="50000"/>
                </a:prstClr>
              </a:solidFill>
              <a:latin typeface="Museo Sans Cyrl 100" panose="02000000000000000000" pitchFamily="50" charset="-52"/>
              <a:cs typeface="Myriad Pro"/>
            </a:endParaRPr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4357688" y="428625"/>
          <a:ext cx="4429125" cy="231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373"/>
                <a:gridCol w="3764783"/>
              </a:tblGrid>
              <a:tr h="35433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СТАТИСТИКА:</a:t>
                      </a: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29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2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детей сталкивались с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кибербуллингом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43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2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детей готовы обратиться к РОДИТЕЛЯМ </a:t>
                      </a: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случае травли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0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2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детей готовы обратиться к УЧИТЕЛЯМ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случае травли*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29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Museo Sans Cyrl 900" pitchFamily="50" charset="-52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  <a:latin typeface="Museo Sans Cyrl 300" pitchFamily="50" charset="-52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0979" name="Picture 2" descr="D:\WORK_new\Kasperskiy\Safe_kids_presentation\icons-assets\Kasper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4857750"/>
            <a:ext cx="755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163" y="838200"/>
            <a:ext cx="4572000" cy="18938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ru-RU" sz="1600" b="1" dirty="0">
                <a:solidFill>
                  <a:srgbClr val="006E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●</a:t>
            </a:r>
            <a:r>
              <a:rPr lang="en-US" sz="1600" b="1" dirty="0">
                <a:solidFill>
                  <a:srgbClr val="006E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6E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«ГРУППЫ СМЕРТИ»</a:t>
            </a:r>
            <a:br>
              <a:rPr lang="ru-RU" sz="1600" b="1" dirty="0">
                <a:solidFill>
                  <a:srgbClr val="006E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006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1600" b="1" dirty="0">
                <a:solidFill>
                  <a:srgbClr val="006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6E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ВПИСКИ</a:t>
            </a:r>
            <a:r>
              <a:rPr lang="en-US" sz="1600" b="1" dirty="0">
                <a:solidFill>
                  <a:srgbClr val="006E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US" sz="1600" b="1" dirty="0">
                <a:solidFill>
                  <a:srgbClr val="006E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006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1600" b="1" dirty="0">
                <a:solidFill>
                  <a:srgbClr val="006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6E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НАРКОТИКИ/СПАЙСЫ</a:t>
            </a:r>
            <a:br>
              <a:rPr lang="ru-RU" sz="1600" b="1" dirty="0">
                <a:solidFill>
                  <a:srgbClr val="006E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006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1600" b="1" dirty="0">
                <a:solidFill>
                  <a:srgbClr val="006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6E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АНОРЕКСИЯ</a:t>
            </a:r>
            <a:br>
              <a:rPr lang="ru-RU" sz="1600" b="1" dirty="0">
                <a:solidFill>
                  <a:srgbClr val="006E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006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1600" b="1" dirty="0">
                <a:solidFill>
                  <a:srgbClr val="006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6E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ЭКСТРЕМИЗМ И Т.Д.</a:t>
            </a:r>
            <a:endParaRPr lang="ru-RU" sz="1600" b="1" dirty="0">
              <a:solidFill>
                <a:srgbClr val="006E5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301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571500"/>
            <a:ext cx="5502275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-20638"/>
            <a:ext cx="7900988" cy="93662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ОПАСНЫЕ ГРУППЫ В СОЦСЕТЯХ</a:t>
            </a:r>
            <a:b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3012" name="Picture 2" descr="D:\WORK_new\Kasperskiy\Safe_kids_presentation\icons-assets\Kasper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4857750"/>
            <a:ext cx="755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rcRect l="1125" r="5618" b="16402"/>
          <a:stretch>
            <a:fillRect/>
          </a:stretch>
        </p:blipFill>
        <p:spPr bwMode="auto">
          <a:xfrm>
            <a:off x="68263" y="455613"/>
            <a:ext cx="4751387" cy="430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rcRect b="12369"/>
          <a:stretch>
            <a:fillRect/>
          </a:stretch>
        </p:blipFill>
        <p:spPr bwMode="auto">
          <a:xfrm>
            <a:off x="4140200" y="455613"/>
            <a:ext cx="4926013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rcRect b="17801"/>
          <a:stretch>
            <a:fillRect/>
          </a:stretch>
        </p:blipFill>
        <p:spPr bwMode="auto">
          <a:xfrm>
            <a:off x="1403350" y="447675"/>
            <a:ext cx="6330950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107950" y="0"/>
            <a:ext cx="8250238" cy="987425"/>
          </a:xfrm>
        </p:spPr>
        <p:txBody>
          <a:bodyPr/>
          <a:lstStyle/>
          <a:p>
            <a:r>
              <a:rPr lang="ru-RU" smtClean="0">
                <a:latin typeface="Arial" charset="0"/>
                <a:ea typeface="Calibri" pitchFamily="34" charset="0"/>
                <a:cs typeface="Arial" charset="0"/>
              </a:rPr>
              <a:t>КАК УЗНАТЬ, ЧТО У РЕБЕНКА ЧТО-ТО СЛУЧИЛОСЬ В СОЦСЕТЯХ?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209675"/>
            <a:ext cx="8229600" cy="35226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lnSpc>
                <a:spcPct val="115000"/>
              </a:lnSpc>
              <a:buFont typeface="Symbol" pitchFamily="18" charset="2"/>
              <a:buChar char=""/>
            </a:pPr>
            <a:r>
              <a:rPr lang="ru-RU" sz="1600" smtClean="0">
                <a:solidFill>
                  <a:srgbClr val="2F2F2F"/>
                </a:solidFill>
                <a:latin typeface="Arial" charset="0"/>
                <a:cs typeface="Arial" charset="0"/>
              </a:rPr>
              <a:t>резкие перемены настроения без видимых причин;</a:t>
            </a:r>
          </a:p>
          <a:p>
            <a:pPr marL="342900" indent="-342900" algn="just">
              <a:lnSpc>
                <a:spcPct val="115000"/>
              </a:lnSpc>
              <a:buFont typeface="Symbol" pitchFamily="18" charset="2"/>
              <a:buChar char=""/>
            </a:pPr>
            <a:r>
              <a:rPr lang="ru-RU" sz="1600" smtClean="0">
                <a:solidFill>
                  <a:srgbClr val="2F2F2F"/>
                </a:solidFill>
                <a:latin typeface="Arial" charset="0"/>
                <a:cs typeface="Arial" charset="0"/>
              </a:rPr>
              <a:t>изменение стиля использования цифрового устройства и соцсетей (например, ребенок стал просыпаться ночью, чтобы выйти в Интернет);</a:t>
            </a:r>
          </a:p>
          <a:p>
            <a:pPr marL="342900" indent="-342900" algn="just">
              <a:lnSpc>
                <a:spcPct val="115000"/>
              </a:lnSpc>
              <a:buFont typeface="Symbol" pitchFamily="18" charset="2"/>
              <a:buChar char=""/>
            </a:pPr>
            <a:r>
              <a:rPr lang="ru-RU" sz="1600" smtClean="0">
                <a:solidFill>
                  <a:srgbClr val="2F2F2F"/>
                </a:solidFill>
                <a:latin typeface="Arial" charset="0"/>
                <a:cs typeface="Arial" charset="0"/>
              </a:rPr>
              <a:t>резкое увеличение или уменьшение числа «друзей» в соцсети;</a:t>
            </a:r>
          </a:p>
          <a:p>
            <a:pPr marL="342900" indent="-342900" algn="just">
              <a:lnSpc>
                <a:spcPct val="115000"/>
              </a:lnSpc>
              <a:buFont typeface="Symbol" pitchFamily="18" charset="2"/>
              <a:buChar char=""/>
            </a:pPr>
            <a:r>
              <a:rPr lang="ru-RU" sz="1600" smtClean="0">
                <a:solidFill>
                  <a:srgbClr val="2F2F2F"/>
                </a:solidFill>
                <a:latin typeface="Arial" charset="0"/>
                <a:cs typeface="Arial" charset="0"/>
              </a:rPr>
              <a:t>появление «друзей» с большой разницей в возрасте;</a:t>
            </a:r>
          </a:p>
          <a:p>
            <a:pPr marL="342900" indent="-342900" algn="just">
              <a:lnSpc>
                <a:spcPct val="115000"/>
              </a:lnSpc>
              <a:buFont typeface="Symbol" pitchFamily="18" charset="2"/>
              <a:buChar char=""/>
            </a:pPr>
            <a:r>
              <a:rPr lang="ru-RU" sz="1600" smtClean="0">
                <a:solidFill>
                  <a:srgbClr val="2F2F2F"/>
                </a:solidFill>
                <a:latin typeface="Arial" charset="0"/>
                <a:cs typeface="Arial" charset="0"/>
              </a:rPr>
              <a:t>оскорбительные изображения и сообщения на странице ребенка;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Symbol" pitchFamily="18" charset="2"/>
              <a:buChar char=""/>
            </a:pPr>
            <a:r>
              <a:rPr lang="ru-RU" sz="1600" smtClean="0">
                <a:solidFill>
                  <a:srgbClr val="2F2F2F"/>
                </a:solidFill>
                <a:latin typeface="Arial" charset="0"/>
                <a:cs typeface="Arial" charset="0"/>
              </a:rPr>
              <a:t>удаление страницы в социальных сетях.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Symbol" pitchFamily="18" charset="2"/>
              <a:buChar char=""/>
            </a:pPr>
            <a:r>
              <a:rPr lang="ru-RU" sz="1600" b="1" u="sng" smtClean="0">
                <a:solidFill>
                  <a:srgbClr val="FF0000"/>
                </a:solidFill>
                <a:latin typeface="Arial" charset="0"/>
                <a:cs typeface="Arial" charset="0"/>
              </a:rPr>
              <a:t>с помощью специальных программ!</a:t>
            </a:r>
          </a:p>
          <a:p>
            <a:pPr marL="342900" indent="-342900"/>
            <a:endParaRPr lang="ru-RU" smtClean="0"/>
          </a:p>
        </p:txBody>
      </p:sp>
      <p:pic>
        <p:nvPicPr>
          <p:cNvPr id="45059" name="Picture 2" descr="D:\WORK_new\Kasperskiy\Safe_kids_presentation\icons-assets\Kasper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857750"/>
            <a:ext cx="755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8" y="-104775"/>
            <a:ext cx="903922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-20638"/>
            <a:ext cx="9001125" cy="93662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kern="0" spc="-2" dirty="0" smtClean="0">
                <a:latin typeface="Arial" panose="020B0604020202020204" pitchFamily="34" charset="0"/>
                <a:cs typeface="Arial" panose="020B0604020202020204" pitchFamily="34" charset="0"/>
              </a:rPr>
              <a:t>ОПАСНЫЕ ПОИСКОВЫЕ ЗАПРОСЫ</a:t>
            </a:r>
            <a:r>
              <a:rPr lang="en-US" kern="0" spc="-2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kern="0" spc="-2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kern="0" spc="-2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kern="0" spc="-2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kern="0" spc="-2" dirty="0" smtClean="0">
                <a:latin typeface="Arial" panose="020B0604020202020204" pitchFamily="34" charset="0"/>
                <a:cs typeface="Arial" panose="020B0604020202020204" pitchFamily="34" charset="0"/>
              </a:rPr>
              <a:t>НЕЖЕЛАТЕЛЬНЫЙ КОНТЕНТ</a:t>
            </a:r>
            <a:endParaRPr lang="ru-RU" kern="0" spc="-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625" y="3643313"/>
            <a:ext cx="3000375" cy="5715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/>
          <a:lstStyle/>
          <a:p>
            <a:pPr marL="449263">
              <a:spcAft>
                <a:spcPts val="600"/>
              </a:spcAft>
            </a:pPr>
            <a:r>
              <a:rPr lang="ru-RU" sz="1200">
                <a:solidFill>
                  <a:srgbClr val="FF0000"/>
                </a:solidFill>
                <a:latin typeface="Museo Sans Cyrl 900"/>
                <a:ea typeface="Museo Sans Cyrl 300"/>
                <a:cs typeface="Museo Sans Cyrl 300"/>
              </a:rPr>
              <a:t>ВНИМАТЕЛЬНО ФОРМИРУЙТЕ ПОИСКОВЫЕ ЗАПРОСЫ</a:t>
            </a:r>
            <a:endParaRPr lang="ru-RU" sz="2000">
              <a:latin typeface="Museo Sans Cyrl 300"/>
              <a:ea typeface="Museo Sans Cyrl 300"/>
              <a:cs typeface="Museo Sans Cyrl 300"/>
            </a:endParaRPr>
          </a:p>
        </p:txBody>
      </p:sp>
      <p:pic>
        <p:nvPicPr>
          <p:cNvPr id="46084" name="Picture 5" descr="D:\WORK_new\Kasperskiy\Safe_kids_presentation\Pics\search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714750"/>
            <a:ext cx="44608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2" descr="D:\WORK_new\Kasperskiy\Safe_kids_presentation\icons-assets\Kasper_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4857750"/>
            <a:ext cx="755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spersky">
  <a:themeElements>
    <a:clrScheme name="Kaskersky 2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6D55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16408</TotalTime>
  <Words>2517</Words>
  <Application>Microsoft Office PowerPoint</Application>
  <PresentationFormat>Экран (16:9)</PresentationFormat>
  <Paragraphs>273</Paragraphs>
  <Slides>30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Шаблон оформления</vt:lpstr>
      </vt:variant>
      <vt:variant>
        <vt:i4>16</vt:i4>
      </vt:variant>
      <vt:variant>
        <vt:lpstr>Заголовки слайдов</vt:lpstr>
      </vt:variant>
      <vt:variant>
        <vt:i4>30</vt:i4>
      </vt:variant>
    </vt:vector>
  </HeadingPairs>
  <TitlesOfParts>
    <vt:vector size="60" baseType="lpstr">
      <vt:lpstr>Arial</vt:lpstr>
      <vt:lpstr>Calibri</vt:lpstr>
      <vt:lpstr>Museo Sans Cyrl 900</vt:lpstr>
      <vt:lpstr>Museo Cyrl 300</vt:lpstr>
      <vt:lpstr>Museo Sans 900</vt:lpstr>
      <vt:lpstr>Times New Roman</vt:lpstr>
      <vt:lpstr>Museo Sans 100</vt:lpstr>
      <vt:lpstr>Museo Sans Cyrl 100</vt:lpstr>
      <vt:lpstr>Museo Sans Cyrl 300</vt:lpstr>
      <vt:lpstr>Franklin Gothic Book</vt:lpstr>
      <vt:lpstr>Myriad Pro</vt:lpstr>
      <vt:lpstr>Symbol</vt:lpstr>
      <vt:lpstr>Museo Sans Cyrl 700</vt:lpstr>
      <vt:lpstr>Museo Sans Rounded 300</vt:lpstr>
      <vt:lpstr>Kaspersky</vt:lpstr>
      <vt:lpstr>Специальное оформление</vt:lpstr>
      <vt:lpstr>Kaspersky</vt:lpstr>
      <vt:lpstr>Kaspersky</vt:lpstr>
      <vt:lpstr>Kaspersky</vt:lpstr>
      <vt:lpstr>Kaspersky</vt:lpstr>
      <vt:lpstr>Kaspersky</vt:lpstr>
      <vt:lpstr>Kaspersky</vt:lpstr>
      <vt:lpstr>Kaspersky</vt:lpstr>
      <vt:lpstr>Kaspersky</vt:lpstr>
      <vt:lpstr>Kaspersky</vt:lpstr>
      <vt:lpstr>Kaspersky</vt:lpstr>
      <vt:lpstr>Kaspersky</vt:lpstr>
      <vt:lpstr>Kaspersky</vt:lpstr>
      <vt:lpstr>Kaspersky</vt:lpstr>
      <vt:lpstr>Специальное оформление</vt:lpstr>
      <vt:lpstr>Слайд 1</vt:lpstr>
      <vt:lpstr>ГДЕ ГУЛЯЮТ ДЕТИ В ИНТЕРНЕТЕ?* </vt:lpstr>
      <vt:lpstr>«ВКОНТАКТЕ» – САМАЯ ПОПУЛЯРНАЯ СОЦСЕТЬ*</vt:lpstr>
      <vt:lpstr>ОПАСНЫЕ НЕЗНАКОМЦЫ  В СОЦСЕТЯХ</vt:lpstr>
      <vt:lpstr>Слайд 5</vt:lpstr>
      <vt:lpstr>КИБЕРБУЛЛИНГ</vt:lpstr>
      <vt:lpstr>ОПАСНЫЕ ГРУППЫ В СОЦСЕТЯХ </vt:lpstr>
      <vt:lpstr>КАК УЗНАТЬ, ЧТО У РЕБЕНКА ЧТО-ТО СЛУЧИЛОСЬ В СОЦСЕТЯХ?</vt:lpstr>
      <vt:lpstr>ОПАСНЫЕ ПОИСКОВЫЕ ЗАПРОСЫ /  НЕЖЕЛАТЕЛЬНЫЙ КОНТЕНТ</vt:lpstr>
      <vt:lpstr>НЕОБДУМАННЫЕ ОНЛАЙН-ПОКУПКИ</vt:lpstr>
      <vt:lpstr>ФИШИНГ</vt:lpstr>
      <vt:lpstr>ЗАРАЖЕНИЕ ВРЕДОНОСНЫМ ПО</vt:lpstr>
      <vt:lpstr>ХОТИТЕ, ЧТОБЫ ВАШИХ ДЕТЕЙ  ВОСПИТАЛИ ВЫ, А НЕ ИНТЕРНЕТ? </vt:lpstr>
      <vt:lpstr>KASPERSKY SAFE KIDS</vt:lpstr>
      <vt:lpstr>ГДЕ МОЙ РЕБЕНОК?</vt:lpstr>
      <vt:lpstr>ФУНКЦИЯ МОНИТОРИНГА ГРУПП РЕБЕНКА ВО «ВКОНТАКТЕ»</vt:lpstr>
      <vt:lpstr>СОВЕТЫ ПО БЕЗОПАСНОСТИ</vt:lpstr>
      <vt:lpstr>СОВЕТЫ ПО БЕЗОПАСНОСТИ</vt:lpstr>
      <vt:lpstr>Слайд 19</vt:lpstr>
      <vt:lpstr>ГРУППА 1 </vt:lpstr>
      <vt:lpstr>ГРУППА 2 </vt:lpstr>
      <vt:lpstr>ГРУППА 3 </vt:lpstr>
      <vt:lpstr>ГРУППА 4 </vt:lpstr>
      <vt:lpstr>ГРУППА 5 </vt:lpstr>
      <vt:lpstr>ГРУППА 6 </vt:lpstr>
      <vt:lpstr>ГРУППА 7 </vt:lpstr>
      <vt:lpstr>ФОТО 1</vt:lpstr>
      <vt:lpstr>ФОТО 2</vt:lpstr>
      <vt:lpstr>ФОТО 3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502)KSF_ru_v15_ppt</dc:title>
  <dc:creator>Dmitry Denisov</dc:creator>
  <cp:lastModifiedBy>User</cp:lastModifiedBy>
  <cp:revision>452</cp:revision>
  <dcterms:created xsi:type="dcterms:W3CDTF">2015-09-30T16:29:28Z</dcterms:created>
  <dcterms:modified xsi:type="dcterms:W3CDTF">2017-06-06T06:57:44Z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2015-09-30T00:00:00Z</vt:filetime>
  </property>
  <property fmtid="{D5CDD505-2E9C-101B-9397-08002B2CF9AE}" pid="3" name="Creator">
    <vt:lpwstr>Adobe Illustrator CC 2015 (Windows)</vt:lpwstr>
  </property>
  <property fmtid="{D5CDD505-2E9C-101B-9397-08002B2CF9AE}" pid="4" name="LastSaved">
    <vt:filetime>2015-09-30T00:00:00Z</vt:filetime>
  </property>
</Properties>
</file>