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5"/>
  </p:handoutMasterIdLst>
  <p:sldIdLst>
    <p:sldId id="256" r:id="rId2"/>
    <p:sldId id="278" r:id="rId3"/>
    <p:sldId id="279" r:id="rId4"/>
    <p:sldId id="269" r:id="rId5"/>
    <p:sldId id="270" r:id="rId6"/>
    <p:sldId id="281" r:id="rId7"/>
    <p:sldId id="282" r:id="rId8"/>
    <p:sldId id="273" r:id="rId9"/>
    <p:sldId id="274" r:id="rId10"/>
    <p:sldId id="275" r:id="rId11"/>
    <p:sldId id="283" r:id="rId12"/>
    <p:sldId id="277" r:id="rId13"/>
    <p:sldId id="268" r:id="rId14"/>
  </p:sldIdLst>
  <p:sldSz cx="9144000" cy="6858000" type="screen4x3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24064274691073E-2"/>
          <c:y val="0"/>
          <c:w val="0.9657518714506178"/>
          <c:h val="0.8897277355271486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0786407636082378E-2"/>
                  <c:y val="2.95420436386173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2.8</c:v>
                </c:pt>
                <c:pt idx="1">
                  <c:v>13.7</c:v>
                </c:pt>
                <c:pt idx="2">
                  <c:v>40.799999999999997</c:v>
                </c:pt>
                <c:pt idx="3">
                  <c:v>61.4</c:v>
                </c:pt>
                <c:pt idx="4">
                  <c:v>36.299999999999997</c:v>
                </c:pt>
                <c:pt idx="5">
                  <c:v>25.3</c:v>
                </c:pt>
                <c:pt idx="6">
                  <c:v>22.5</c:v>
                </c:pt>
                <c:pt idx="7">
                  <c:v>24.9</c:v>
                </c:pt>
                <c:pt idx="8">
                  <c:v>25.5</c:v>
                </c:pt>
                <c:pt idx="9">
                  <c:v>31</c:v>
                </c:pt>
                <c:pt idx="10">
                  <c:v>38.1</c:v>
                </c:pt>
                <c:pt idx="11">
                  <c:v>40.799999999999997</c:v>
                </c:pt>
                <c:pt idx="12">
                  <c:v>41.3</c:v>
                </c:pt>
                <c:pt idx="13">
                  <c:v>43.6</c:v>
                </c:pt>
                <c:pt idx="14">
                  <c:v>48.8</c:v>
                </c:pt>
                <c:pt idx="15">
                  <c:v>54.3</c:v>
                </c:pt>
                <c:pt idx="16">
                  <c:v>58.4</c:v>
                </c:pt>
                <c:pt idx="17">
                  <c:v>65.3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ПК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0.9</c:v>
                </c:pt>
                <c:pt idx="1">
                  <c:v>5.38</c:v>
                </c:pt>
                <c:pt idx="2">
                  <c:v>40.69</c:v>
                </c:pt>
                <c:pt idx="3">
                  <c:v>56.15</c:v>
                </c:pt>
                <c:pt idx="4">
                  <c:v>34.57</c:v>
                </c:pt>
                <c:pt idx="5">
                  <c:v>24.28</c:v>
                </c:pt>
                <c:pt idx="6">
                  <c:v>19.84</c:v>
                </c:pt>
                <c:pt idx="7">
                  <c:v>22.72</c:v>
                </c:pt>
                <c:pt idx="8">
                  <c:v>25.26</c:v>
                </c:pt>
                <c:pt idx="9">
                  <c:v>34.4</c:v>
                </c:pt>
                <c:pt idx="10">
                  <c:v>48.38</c:v>
                </c:pt>
                <c:pt idx="11">
                  <c:v>62.98</c:v>
                </c:pt>
                <c:pt idx="12">
                  <c:v>73.7</c:v>
                </c:pt>
                <c:pt idx="13">
                  <c:v>87.1</c:v>
                </c:pt>
                <c:pt idx="14">
                  <c:v>93.1</c:v>
                </c:pt>
                <c:pt idx="15">
                  <c:v>88</c:v>
                </c:pt>
                <c:pt idx="16">
                  <c:v>104.3</c:v>
                </c:pt>
                <c:pt idx="17">
                  <c:v>125.5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619520"/>
        <c:axId val="30621056"/>
      </c:lineChart>
      <c:catAx>
        <c:axId val="3061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30621056"/>
        <c:crosses val="autoZero"/>
        <c:auto val="1"/>
        <c:lblAlgn val="ctr"/>
        <c:lblOffset val="100"/>
        <c:noMultiLvlLbl val="0"/>
      </c:catAx>
      <c:valAx>
        <c:axId val="306210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619520"/>
        <c:crosses val="autoZero"/>
        <c:crossBetween val="between"/>
      </c:valAx>
      <c:spPr>
        <a:noFill/>
        <a:ln w="10779">
          <a:noFill/>
        </a:ln>
      </c:spPr>
    </c:plotArea>
    <c:legend>
      <c:legendPos val="t"/>
      <c:layout>
        <c:manualLayout>
          <c:xMode val="edge"/>
          <c:yMode val="edge"/>
          <c:x val="3.7305209172222376E-3"/>
          <c:y val="6.8278805120910391E-2"/>
          <c:w val="0.20794534518411736"/>
          <c:h val="0.20206673312350892"/>
        </c:manualLayout>
      </c:layout>
      <c:overlay val="0"/>
      <c:txPr>
        <a:bodyPr/>
        <a:lstStyle/>
        <a:p>
          <a:pPr>
            <a:defRPr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762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B62600-DAB6-473A-876E-27631631B93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53DD0B-3B75-4864-AF6F-2AB22889F59B}">
      <dgm:prSet phldrT="[Текст]"/>
      <dgm:spPr/>
      <dgm:t>
        <a:bodyPr/>
        <a:lstStyle/>
        <a:p>
          <a:r>
            <a:rPr lang="ru-RU" b="1" dirty="0" smtClean="0"/>
            <a:t>№1</a:t>
          </a:r>
          <a:endParaRPr lang="ru-RU" b="1" dirty="0"/>
        </a:p>
      </dgm:t>
    </dgm:pt>
    <dgm:pt modelId="{5E11038F-E3B7-4888-9AC6-90716941FB69}" type="parTrans" cxnId="{C04B7013-1805-471E-947B-7A224C6DEEC2}">
      <dgm:prSet/>
      <dgm:spPr/>
      <dgm:t>
        <a:bodyPr/>
        <a:lstStyle/>
        <a:p>
          <a:endParaRPr lang="ru-RU"/>
        </a:p>
      </dgm:t>
    </dgm:pt>
    <dgm:pt modelId="{6F2E9051-B86D-4127-B772-3BD69FB9FD92}" type="sibTrans" cxnId="{C04B7013-1805-471E-947B-7A224C6DEEC2}">
      <dgm:prSet/>
      <dgm:spPr/>
      <dgm:t>
        <a:bodyPr/>
        <a:lstStyle/>
        <a:p>
          <a:endParaRPr lang="ru-RU"/>
        </a:p>
      </dgm:t>
    </dgm:pt>
    <dgm:pt modelId="{641DBA1C-217B-4E41-BAAF-26D80A8576A6}">
      <dgm:prSet phldrT="[Текст]"/>
      <dgm:spPr/>
      <dgm:t>
        <a:bodyPr/>
        <a:lstStyle/>
        <a:p>
          <a:r>
            <a:rPr lang="ru-RU" dirty="0" smtClean="0"/>
            <a:t>Государствам следует создать эффективную национальную базу обеспечивающую скоординированный, предполагающий широкое участие, гласный и ответственный подход к проблеме ВИЧ.</a:t>
          </a:r>
          <a:endParaRPr lang="ru-RU" dirty="0"/>
        </a:p>
      </dgm:t>
    </dgm:pt>
    <dgm:pt modelId="{D3CF9105-1DC7-449E-AEF4-90ACC4B9419A}" type="parTrans" cxnId="{A119ACEB-CBC3-48BF-8580-3CB77031C692}">
      <dgm:prSet/>
      <dgm:spPr/>
      <dgm:t>
        <a:bodyPr/>
        <a:lstStyle/>
        <a:p>
          <a:endParaRPr lang="ru-RU"/>
        </a:p>
      </dgm:t>
    </dgm:pt>
    <dgm:pt modelId="{BBA86E54-61C9-4B44-80D0-ADAE0C816820}" type="sibTrans" cxnId="{A119ACEB-CBC3-48BF-8580-3CB77031C692}">
      <dgm:prSet/>
      <dgm:spPr/>
      <dgm:t>
        <a:bodyPr/>
        <a:lstStyle/>
        <a:p>
          <a:endParaRPr lang="ru-RU"/>
        </a:p>
      </dgm:t>
    </dgm:pt>
    <dgm:pt modelId="{406E95ED-8898-42F6-AC23-0A06EC60E431}">
      <dgm:prSet phldrT="[Текст]"/>
      <dgm:spPr/>
      <dgm:t>
        <a:bodyPr/>
        <a:lstStyle/>
        <a:p>
          <a:r>
            <a:rPr lang="ru-RU" b="1" dirty="0" smtClean="0"/>
            <a:t>№2</a:t>
          </a:r>
          <a:endParaRPr lang="ru-RU" b="1" dirty="0"/>
        </a:p>
      </dgm:t>
    </dgm:pt>
    <dgm:pt modelId="{F4065705-C34E-40D8-8999-DA8B33944D6C}" type="parTrans" cxnId="{CB3247A8-071C-4487-A4D0-51216840C5D9}">
      <dgm:prSet/>
      <dgm:spPr/>
      <dgm:t>
        <a:bodyPr/>
        <a:lstStyle/>
        <a:p>
          <a:endParaRPr lang="ru-RU"/>
        </a:p>
      </dgm:t>
    </dgm:pt>
    <dgm:pt modelId="{FF2D76D0-A522-4F6A-9017-2A7C607CE146}" type="sibTrans" cxnId="{CB3247A8-071C-4487-A4D0-51216840C5D9}">
      <dgm:prSet/>
      <dgm:spPr/>
      <dgm:t>
        <a:bodyPr/>
        <a:lstStyle/>
        <a:p>
          <a:endParaRPr lang="ru-RU"/>
        </a:p>
      </dgm:t>
    </dgm:pt>
    <dgm:pt modelId="{B71FA34E-5317-4986-9B0E-E7EE51E368D5}">
      <dgm:prSet phldrT="[Текст]"/>
      <dgm:spPr/>
      <dgm:t>
        <a:bodyPr/>
        <a:lstStyle/>
        <a:p>
          <a:r>
            <a:rPr lang="ru-RU" dirty="0" smtClean="0"/>
            <a:t>Государствам следует обеспечить посредством политической и финансовой поддержки проведение консультаций на уровне общин на всех стадиях выработки политики выполнения и оценки результативности программ в области ВИЧ.</a:t>
          </a:r>
          <a:endParaRPr lang="ru-RU" dirty="0"/>
        </a:p>
      </dgm:t>
    </dgm:pt>
    <dgm:pt modelId="{CE285CA6-5923-4820-80C6-0BECEFA01ABB}" type="parTrans" cxnId="{391D07CB-0E14-42A1-932D-9044720369A4}">
      <dgm:prSet/>
      <dgm:spPr/>
      <dgm:t>
        <a:bodyPr/>
        <a:lstStyle/>
        <a:p>
          <a:endParaRPr lang="ru-RU"/>
        </a:p>
      </dgm:t>
    </dgm:pt>
    <dgm:pt modelId="{2C4FE4CD-EA18-43FD-9A00-0686D7E88864}" type="sibTrans" cxnId="{391D07CB-0E14-42A1-932D-9044720369A4}">
      <dgm:prSet/>
      <dgm:spPr/>
      <dgm:t>
        <a:bodyPr/>
        <a:lstStyle/>
        <a:p>
          <a:endParaRPr lang="ru-RU"/>
        </a:p>
      </dgm:t>
    </dgm:pt>
    <dgm:pt modelId="{50C6EE16-AB46-4395-883B-D96CD469B8DD}">
      <dgm:prSet phldrT="[Текст]"/>
      <dgm:spPr/>
      <dgm:t>
        <a:bodyPr/>
        <a:lstStyle/>
        <a:p>
          <a:r>
            <a:rPr lang="ru-RU" b="1" dirty="0" smtClean="0"/>
            <a:t>№3</a:t>
          </a:r>
          <a:endParaRPr lang="ru-RU" b="1" dirty="0"/>
        </a:p>
      </dgm:t>
    </dgm:pt>
    <dgm:pt modelId="{EC9DBD09-F8BC-4153-A554-7107DF83F1F4}" type="parTrans" cxnId="{6A0564D8-8B61-4860-AA9C-F35B72F85FED}">
      <dgm:prSet/>
      <dgm:spPr/>
      <dgm:t>
        <a:bodyPr/>
        <a:lstStyle/>
        <a:p>
          <a:endParaRPr lang="ru-RU"/>
        </a:p>
      </dgm:t>
    </dgm:pt>
    <dgm:pt modelId="{7DFF30D3-4ABC-4F43-82D9-1B9727D00547}" type="sibTrans" cxnId="{6A0564D8-8B61-4860-AA9C-F35B72F85FED}">
      <dgm:prSet/>
      <dgm:spPr/>
      <dgm:t>
        <a:bodyPr/>
        <a:lstStyle/>
        <a:p>
          <a:endParaRPr lang="ru-RU"/>
        </a:p>
      </dgm:t>
    </dgm:pt>
    <dgm:pt modelId="{07B9CF50-1B55-40C6-90D8-FFD6D2B694AA}">
      <dgm:prSet phldrT="[Текст]"/>
      <dgm:spPr/>
      <dgm:t>
        <a:bodyPr/>
        <a:lstStyle/>
        <a:p>
          <a:r>
            <a:rPr lang="ru-RU" dirty="0" smtClean="0"/>
            <a:t>Государствам следует пересмотреть и реформировать законодательство в области общественного здравоохранения, имея ввиду обеспечить, чтобы оно позволяло адекватно решать вопросы охраны здоровья населения возникающие в связи с ВИЧ.</a:t>
          </a:r>
          <a:endParaRPr lang="ru-RU" dirty="0"/>
        </a:p>
      </dgm:t>
    </dgm:pt>
    <dgm:pt modelId="{571D6F75-D556-4987-B181-D311AEA58F6B}" type="parTrans" cxnId="{7853096B-4F9A-4E49-89C8-8E93D08648D3}">
      <dgm:prSet/>
      <dgm:spPr/>
      <dgm:t>
        <a:bodyPr/>
        <a:lstStyle/>
        <a:p>
          <a:endParaRPr lang="ru-RU"/>
        </a:p>
      </dgm:t>
    </dgm:pt>
    <dgm:pt modelId="{9400324F-CE45-4804-915C-D37D16F3206D}" type="sibTrans" cxnId="{7853096B-4F9A-4E49-89C8-8E93D08648D3}">
      <dgm:prSet/>
      <dgm:spPr/>
      <dgm:t>
        <a:bodyPr/>
        <a:lstStyle/>
        <a:p>
          <a:endParaRPr lang="ru-RU"/>
        </a:p>
      </dgm:t>
    </dgm:pt>
    <dgm:pt modelId="{35888E68-B02D-4BAA-A66F-0C098838E2D7}">
      <dgm:prSet/>
      <dgm:spPr/>
      <dgm:t>
        <a:bodyPr/>
        <a:lstStyle/>
        <a:p>
          <a:r>
            <a:rPr lang="ru-RU" b="1" dirty="0" smtClean="0"/>
            <a:t>№4</a:t>
          </a:r>
          <a:endParaRPr lang="ru-RU" b="1" dirty="0"/>
        </a:p>
      </dgm:t>
    </dgm:pt>
    <dgm:pt modelId="{39D4159C-838A-408A-BCC0-77122F4E7B33}" type="parTrans" cxnId="{7CD13FFE-5C54-44D7-8D8C-ED2B5D42D61A}">
      <dgm:prSet/>
      <dgm:spPr/>
      <dgm:t>
        <a:bodyPr/>
        <a:lstStyle/>
        <a:p>
          <a:endParaRPr lang="ru-RU"/>
        </a:p>
      </dgm:t>
    </dgm:pt>
    <dgm:pt modelId="{3AAF1B5F-E850-4EF2-835E-3BE8EA3CD284}" type="sibTrans" cxnId="{7CD13FFE-5C54-44D7-8D8C-ED2B5D42D61A}">
      <dgm:prSet/>
      <dgm:spPr/>
      <dgm:t>
        <a:bodyPr/>
        <a:lstStyle/>
        <a:p>
          <a:endParaRPr lang="ru-RU"/>
        </a:p>
      </dgm:t>
    </dgm:pt>
    <dgm:pt modelId="{0099CF50-8FFA-4FCF-914B-48439E89B922}">
      <dgm:prSet/>
      <dgm:spPr/>
      <dgm:t>
        <a:bodyPr/>
        <a:lstStyle/>
        <a:p>
          <a:r>
            <a:rPr lang="ru-RU" dirty="0" smtClean="0"/>
            <a:t>Государствам следует пересмотреть и реформировать уголовное законодательство и системы исполнения наказаний, с тем чтобы они соответствовали международным обязательствам в области прав человека, не использовались недобросовестно в контексте ВИЧ и не были направлены против уязвимых групп населения. </a:t>
          </a:r>
          <a:endParaRPr lang="ru-RU" dirty="0"/>
        </a:p>
      </dgm:t>
    </dgm:pt>
    <dgm:pt modelId="{D57C4B77-3C83-496F-909C-6EFE8228783B}" type="parTrans" cxnId="{07C5DB6B-86AD-45FB-AE6D-4A0F4C57B26C}">
      <dgm:prSet/>
      <dgm:spPr/>
      <dgm:t>
        <a:bodyPr/>
        <a:lstStyle/>
        <a:p>
          <a:endParaRPr lang="ru-RU"/>
        </a:p>
      </dgm:t>
    </dgm:pt>
    <dgm:pt modelId="{3FC99D4D-5879-42D9-99AB-C297362F5160}" type="sibTrans" cxnId="{07C5DB6B-86AD-45FB-AE6D-4A0F4C57B26C}">
      <dgm:prSet/>
      <dgm:spPr/>
      <dgm:t>
        <a:bodyPr/>
        <a:lstStyle/>
        <a:p>
          <a:endParaRPr lang="ru-RU"/>
        </a:p>
      </dgm:t>
    </dgm:pt>
    <dgm:pt modelId="{7F9A5036-F392-4A5A-9FEC-3F776CE5BE58}" type="pres">
      <dgm:prSet presAssocID="{7AB62600-DAB6-473A-876E-27631631B9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4D4734-470C-4127-86A4-05915FB125C6}" type="pres">
      <dgm:prSet presAssocID="{C753DD0B-3B75-4864-AF6F-2AB22889F59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8E6F8D-D4C5-4FDF-8934-ED43FF5E933D}" type="pres">
      <dgm:prSet presAssocID="{C753DD0B-3B75-4864-AF6F-2AB22889F59B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62CBA-87F5-4BB7-98D2-AF92E4F7CA86}" type="pres">
      <dgm:prSet presAssocID="{406E95ED-8898-42F6-AC23-0A06EC60E43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15D66-BB7A-4039-B5BC-962762A59DC8}" type="pres">
      <dgm:prSet presAssocID="{406E95ED-8898-42F6-AC23-0A06EC60E431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B4DFB-3111-4B94-966C-75B619A252AE}" type="pres">
      <dgm:prSet presAssocID="{50C6EE16-AB46-4395-883B-D96CD469B8D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A543EF-FFA9-43C3-A1D3-34ED8F1D11D1}" type="pres">
      <dgm:prSet presAssocID="{50C6EE16-AB46-4395-883B-D96CD469B8DD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5EE05-385F-4DDD-B11C-31D5F3A15006}" type="pres">
      <dgm:prSet presAssocID="{35888E68-B02D-4BAA-A66F-0C098838E2D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A2040-D8F3-474C-9E5C-3024C8A2EE64}" type="pres">
      <dgm:prSet presAssocID="{35888E68-B02D-4BAA-A66F-0C098838E2D7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A2063E-EE9E-4547-9A0E-8FF2BA0541C2}" type="presOf" srcId="{641DBA1C-217B-4E41-BAAF-26D80A8576A6}" destId="{D68E6F8D-D4C5-4FDF-8934-ED43FF5E933D}" srcOrd="0" destOrd="0" presId="urn:microsoft.com/office/officeart/2005/8/layout/vList2"/>
    <dgm:cxn modelId="{6A0564D8-8B61-4860-AA9C-F35B72F85FED}" srcId="{7AB62600-DAB6-473A-876E-27631631B938}" destId="{50C6EE16-AB46-4395-883B-D96CD469B8DD}" srcOrd="2" destOrd="0" parTransId="{EC9DBD09-F8BC-4153-A554-7107DF83F1F4}" sibTransId="{7DFF30D3-4ABC-4F43-82D9-1B9727D00547}"/>
    <dgm:cxn modelId="{07C5DB6B-86AD-45FB-AE6D-4A0F4C57B26C}" srcId="{35888E68-B02D-4BAA-A66F-0C098838E2D7}" destId="{0099CF50-8FFA-4FCF-914B-48439E89B922}" srcOrd="0" destOrd="0" parTransId="{D57C4B77-3C83-496F-909C-6EFE8228783B}" sibTransId="{3FC99D4D-5879-42D9-99AB-C297362F5160}"/>
    <dgm:cxn modelId="{7224FF02-9EAB-49E7-9233-E343BAE5B414}" type="presOf" srcId="{406E95ED-8898-42F6-AC23-0A06EC60E431}" destId="{03762CBA-87F5-4BB7-98D2-AF92E4F7CA86}" srcOrd="0" destOrd="0" presId="urn:microsoft.com/office/officeart/2005/8/layout/vList2"/>
    <dgm:cxn modelId="{7CD13FFE-5C54-44D7-8D8C-ED2B5D42D61A}" srcId="{7AB62600-DAB6-473A-876E-27631631B938}" destId="{35888E68-B02D-4BAA-A66F-0C098838E2D7}" srcOrd="3" destOrd="0" parTransId="{39D4159C-838A-408A-BCC0-77122F4E7B33}" sibTransId="{3AAF1B5F-E850-4EF2-835E-3BE8EA3CD284}"/>
    <dgm:cxn modelId="{E87BA92A-4F71-49BE-B545-928C99ABF96C}" type="presOf" srcId="{35888E68-B02D-4BAA-A66F-0C098838E2D7}" destId="{BF05EE05-385F-4DDD-B11C-31D5F3A15006}" srcOrd="0" destOrd="0" presId="urn:microsoft.com/office/officeart/2005/8/layout/vList2"/>
    <dgm:cxn modelId="{7853096B-4F9A-4E49-89C8-8E93D08648D3}" srcId="{50C6EE16-AB46-4395-883B-D96CD469B8DD}" destId="{07B9CF50-1B55-40C6-90D8-FFD6D2B694AA}" srcOrd="0" destOrd="0" parTransId="{571D6F75-D556-4987-B181-D311AEA58F6B}" sibTransId="{9400324F-CE45-4804-915C-D37D16F3206D}"/>
    <dgm:cxn modelId="{9A99C90A-60B4-4CFA-9619-C64DEE5032AB}" type="presOf" srcId="{50C6EE16-AB46-4395-883B-D96CD469B8DD}" destId="{867B4DFB-3111-4B94-966C-75B619A252AE}" srcOrd="0" destOrd="0" presId="urn:microsoft.com/office/officeart/2005/8/layout/vList2"/>
    <dgm:cxn modelId="{391D07CB-0E14-42A1-932D-9044720369A4}" srcId="{406E95ED-8898-42F6-AC23-0A06EC60E431}" destId="{B71FA34E-5317-4986-9B0E-E7EE51E368D5}" srcOrd="0" destOrd="0" parTransId="{CE285CA6-5923-4820-80C6-0BECEFA01ABB}" sibTransId="{2C4FE4CD-EA18-43FD-9A00-0686D7E88864}"/>
    <dgm:cxn modelId="{CB3247A8-071C-4487-A4D0-51216840C5D9}" srcId="{7AB62600-DAB6-473A-876E-27631631B938}" destId="{406E95ED-8898-42F6-AC23-0A06EC60E431}" srcOrd="1" destOrd="0" parTransId="{F4065705-C34E-40D8-8999-DA8B33944D6C}" sibTransId="{FF2D76D0-A522-4F6A-9017-2A7C607CE146}"/>
    <dgm:cxn modelId="{C04B7013-1805-471E-947B-7A224C6DEEC2}" srcId="{7AB62600-DAB6-473A-876E-27631631B938}" destId="{C753DD0B-3B75-4864-AF6F-2AB22889F59B}" srcOrd="0" destOrd="0" parTransId="{5E11038F-E3B7-4888-9AC6-90716941FB69}" sibTransId="{6F2E9051-B86D-4127-B772-3BD69FB9FD92}"/>
    <dgm:cxn modelId="{DA4B4ECE-0304-4FD9-B2F8-0A1D8D694455}" type="presOf" srcId="{07B9CF50-1B55-40C6-90D8-FFD6D2B694AA}" destId="{70A543EF-FFA9-43C3-A1D3-34ED8F1D11D1}" srcOrd="0" destOrd="0" presId="urn:microsoft.com/office/officeart/2005/8/layout/vList2"/>
    <dgm:cxn modelId="{19B7535D-643A-43E5-89D5-946F4BE72DB8}" type="presOf" srcId="{C753DD0B-3B75-4864-AF6F-2AB22889F59B}" destId="{FE4D4734-470C-4127-86A4-05915FB125C6}" srcOrd="0" destOrd="0" presId="urn:microsoft.com/office/officeart/2005/8/layout/vList2"/>
    <dgm:cxn modelId="{5D90F2D1-EFBE-449B-A5DA-5153D515DB7D}" type="presOf" srcId="{7AB62600-DAB6-473A-876E-27631631B938}" destId="{7F9A5036-F392-4A5A-9FEC-3F776CE5BE58}" srcOrd="0" destOrd="0" presId="urn:microsoft.com/office/officeart/2005/8/layout/vList2"/>
    <dgm:cxn modelId="{A119ACEB-CBC3-48BF-8580-3CB77031C692}" srcId="{C753DD0B-3B75-4864-AF6F-2AB22889F59B}" destId="{641DBA1C-217B-4E41-BAAF-26D80A8576A6}" srcOrd="0" destOrd="0" parTransId="{D3CF9105-1DC7-449E-AEF4-90ACC4B9419A}" sibTransId="{BBA86E54-61C9-4B44-80D0-ADAE0C816820}"/>
    <dgm:cxn modelId="{A97B96FE-DA37-480A-9967-276E92B5B3C9}" type="presOf" srcId="{B71FA34E-5317-4986-9B0E-E7EE51E368D5}" destId="{F4715D66-BB7A-4039-B5BC-962762A59DC8}" srcOrd="0" destOrd="0" presId="urn:microsoft.com/office/officeart/2005/8/layout/vList2"/>
    <dgm:cxn modelId="{28C02FA0-6EE0-4BDF-96DE-24DA099E047D}" type="presOf" srcId="{0099CF50-8FFA-4FCF-914B-48439E89B922}" destId="{32FA2040-D8F3-474C-9E5C-3024C8A2EE64}" srcOrd="0" destOrd="0" presId="urn:microsoft.com/office/officeart/2005/8/layout/vList2"/>
    <dgm:cxn modelId="{DF6D51BC-1D84-4C02-9F4B-705BF7369074}" type="presParOf" srcId="{7F9A5036-F392-4A5A-9FEC-3F776CE5BE58}" destId="{FE4D4734-470C-4127-86A4-05915FB125C6}" srcOrd="0" destOrd="0" presId="urn:microsoft.com/office/officeart/2005/8/layout/vList2"/>
    <dgm:cxn modelId="{6CBF3051-5701-4604-AF10-3ECFEA14BD60}" type="presParOf" srcId="{7F9A5036-F392-4A5A-9FEC-3F776CE5BE58}" destId="{D68E6F8D-D4C5-4FDF-8934-ED43FF5E933D}" srcOrd="1" destOrd="0" presId="urn:microsoft.com/office/officeart/2005/8/layout/vList2"/>
    <dgm:cxn modelId="{9E326805-5B60-4447-937C-11275300627B}" type="presParOf" srcId="{7F9A5036-F392-4A5A-9FEC-3F776CE5BE58}" destId="{03762CBA-87F5-4BB7-98D2-AF92E4F7CA86}" srcOrd="2" destOrd="0" presId="urn:microsoft.com/office/officeart/2005/8/layout/vList2"/>
    <dgm:cxn modelId="{3AC4D7FD-8572-42D0-BFA9-20F77E60D03F}" type="presParOf" srcId="{7F9A5036-F392-4A5A-9FEC-3F776CE5BE58}" destId="{F4715D66-BB7A-4039-B5BC-962762A59DC8}" srcOrd="3" destOrd="0" presId="urn:microsoft.com/office/officeart/2005/8/layout/vList2"/>
    <dgm:cxn modelId="{3380DACA-BA43-4C46-A140-9EB0E62BA33F}" type="presParOf" srcId="{7F9A5036-F392-4A5A-9FEC-3F776CE5BE58}" destId="{867B4DFB-3111-4B94-966C-75B619A252AE}" srcOrd="4" destOrd="0" presId="urn:microsoft.com/office/officeart/2005/8/layout/vList2"/>
    <dgm:cxn modelId="{E95520CB-436B-4E69-A46B-F29BB197BB74}" type="presParOf" srcId="{7F9A5036-F392-4A5A-9FEC-3F776CE5BE58}" destId="{70A543EF-FFA9-43C3-A1D3-34ED8F1D11D1}" srcOrd="5" destOrd="0" presId="urn:microsoft.com/office/officeart/2005/8/layout/vList2"/>
    <dgm:cxn modelId="{E96D4842-DD30-4201-BFD1-976C6D1EBA63}" type="presParOf" srcId="{7F9A5036-F392-4A5A-9FEC-3F776CE5BE58}" destId="{BF05EE05-385F-4DDD-B11C-31D5F3A15006}" srcOrd="6" destOrd="0" presId="urn:microsoft.com/office/officeart/2005/8/layout/vList2"/>
    <dgm:cxn modelId="{AA87C7C7-DD8F-4390-A08C-F632D424989F}" type="presParOf" srcId="{7F9A5036-F392-4A5A-9FEC-3F776CE5BE58}" destId="{32FA2040-D8F3-474C-9E5C-3024C8A2EE6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B62600-DAB6-473A-876E-27631631B93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53DD0B-3B75-4864-AF6F-2AB22889F59B}">
      <dgm:prSet phldrT="[Текст]"/>
      <dgm:spPr/>
      <dgm:t>
        <a:bodyPr/>
        <a:lstStyle/>
        <a:p>
          <a:r>
            <a:rPr lang="ru-RU" b="1" dirty="0" smtClean="0"/>
            <a:t>№5</a:t>
          </a:r>
          <a:endParaRPr lang="ru-RU" b="1" dirty="0"/>
        </a:p>
      </dgm:t>
    </dgm:pt>
    <dgm:pt modelId="{5E11038F-E3B7-4888-9AC6-90716941FB69}" type="parTrans" cxnId="{C04B7013-1805-471E-947B-7A224C6DEEC2}">
      <dgm:prSet/>
      <dgm:spPr/>
      <dgm:t>
        <a:bodyPr/>
        <a:lstStyle/>
        <a:p>
          <a:endParaRPr lang="ru-RU"/>
        </a:p>
      </dgm:t>
    </dgm:pt>
    <dgm:pt modelId="{6F2E9051-B86D-4127-B772-3BD69FB9FD92}" type="sibTrans" cxnId="{C04B7013-1805-471E-947B-7A224C6DEEC2}">
      <dgm:prSet/>
      <dgm:spPr/>
      <dgm:t>
        <a:bodyPr/>
        <a:lstStyle/>
        <a:p>
          <a:endParaRPr lang="ru-RU"/>
        </a:p>
      </dgm:t>
    </dgm:pt>
    <dgm:pt modelId="{641DBA1C-217B-4E41-BAAF-26D80A8576A6}">
      <dgm:prSet phldrT="[Текст]"/>
      <dgm:spPr/>
      <dgm:t>
        <a:bodyPr/>
        <a:lstStyle/>
        <a:p>
          <a:r>
            <a:rPr lang="ru-RU" dirty="0" smtClean="0"/>
            <a:t>Государствам следует принять или усилить антидискриминационные и другие защитительные законы, которые ограждали бы от дискриминации в государственном и частном секторах уязвимые группы, людей, живущих с ВИЧ, и инвалидов, обеспечивали бы неприкосновенность частной жизни конфиденциальность и соблюдение этических норм при проведении исследований на человеке, делили бы акцент на воспитательных и согласительных процедурах и предусматривали бы быстрое и эффективное применение административных и гражданско-правовых средств защиты. </a:t>
          </a:r>
          <a:endParaRPr lang="ru-RU" dirty="0"/>
        </a:p>
      </dgm:t>
    </dgm:pt>
    <dgm:pt modelId="{D3CF9105-1DC7-449E-AEF4-90ACC4B9419A}" type="parTrans" cxnId="{A119ACEB-CBC3-48BF-8580-3CB77031C692}">
      <dgm:prSet/>
      <dgm:spPr/>
      <dgm:t>
        <a:bodyPr/>
        <a:lstStyle/>
        <a:p>
          <a:endParaRPr lang="ru-RU"/>
        </a:p>
      </dgm:t>
    </dgm:pt>
    <dgm:pt modelId="{BBA86E54-61C9-4B44-80D0-ADAE0C816820}" type="sibTrans" cxnId="{A119ACEB-CBC3-48BF-8580-3CB77031C692}">
      <dgm:prSet/>
      <dgm:spPr/>
      <dgm:t>
        <a:bodyPr/>
        <a:lstStyle/>
        <a:p>
          <a:endParaRPr lang="ru-RU"/>
        </a:p>
      </dgm:t>
    </dgm:pt>
    <dgm:pt modelId="{406E95ED-8898-42F6-AC23-0A06EC60E431}">
      <dgm:prSet phldrT="[Текст]"/>
      <dgm:spPr/>
      <dgm:t>
        <a:bodyPr/>
        <a:lstStyle/>
        <a:p>
          <a:r>
            <a:rPr lang="ru-RU" b="1" dirty="0" smtClean="0"/>
            <a:t>№6</a:t>
          </a:r>
          <a:endParaRPr lang="ru-RU" b="1" dirty="0"/>
        </a:p>
      </dgm:t>
    </dgm:pt>
    <dgm:pt modelId="{F4065705-C34E-40D8-8999-DA8B33944D6C}" type="parTrans" cxnId="{CB3247A8-071C-4487-A4D0-51216840C5D9}">
      <dgm:prSet/>
      <dgm:spPr/>
      <dgm:t>
        <a:bodyPr/>
        <a:lstStyle/>
        <a:p>
          <a:endParaRPr lang="ru-RU"/>
        </a:p>
      </dgm:t>
    </dgm:pt>
    <dgm:pt modelId="{FF2D76D0-A522-4F6A-9017-2A7C607CE146}" type="sibTrans" cxnId="{CB3247A8-071C-4487-A4D0-51216840C5D9}">
      <dgm:prSet/>
      <dgm:spPr/>
      <dgm:t>
        <a:bodyPr/>
        <a:lstStyle/>
        <a:p>
          <a:endParaRPr lang="ru-RU"/>
        </a:p>
      </dgm:t>
    </dgm:pt>
    <dgm:pt modelId="{B71FA34E-5317-4986-9B0E-E7EE51E368D5}">
      <dgm:prSet phldrT="[Текст]"/>
      <dgm:spPr/>
      <dgm:t>
        <a:bodyPr/>
        <a:lstStyle/>
        <a:p>
          <a:r>
            <a:rPr lang="ru-RU" dirty="0" smtClean="0"/>
            <a:t>Государствам следует принять законодательство с целью регулирования вопросов, связанных с товарами, услугами и информацией в области ВИЧ, имея ввиду обеспечить широкую доступность качественных профилактических мер и услуг, надлежащее информирование о лечебно-профилактических аспектах ВИЧ, а так же безопасное и эффективное лечение по доступным ценам. </a:t>
          </a:r>
          <a:endParaRPr lang="ru-RU" dirty="0"/>
        </a:p>
      </dgm:t>
    </dgm:pt>
    <dgm:pt modelId="{CE285CA6-5923-4820-80C6-0BECEFA01ABB}" type="parTrans" cxnId="{391D07CB-0E14-42A1-932D-9044720369A4}">
      <dgm:prSet/>
      <dgm:spPr/>
      <dgm:t>
        <a:bodyPr/>
        <a:lstStyle/>
        <a:p>
          <a:endParaRPr lang="ru-RU"/>
        </a:p>
      </dgm:t>
    </dgm:pt>
    <dgm:pt modelId="{2C4FE4CD-EA18-43FD-9A00-0686D7E88864}" type="sibTrans" cxnId="{391D07CB-0E14-42A1-932D-9044720369A4}">
      <dgm:prSet/>
      <dgm:spPr/>
      <dgm:t>
        <a:bodyPr/>
        <a:lstStyle/>
        <a:p>
          <a:endParaRPr lang="ru-RU"/>
        </a:p>
      </dgm:t>
    </dgm:pt>
    <dgm:pt modelId="{50C6EE16-AB46-4395-883B-D96CD469B8DD}">
      <dgm:prSet phldrT="[Текст]"/>
      <dgm:spPr/>
      <dgm:t>
        <a:bodyPr/>
        <a:lstStyle/>
        <a:p>
          <a:r>
            <a:rPr lang="ru-RU" b="1" dirty="0" smtClean="0"/>
            <a:t>№7</a:t>
          </a:r>
          <a:endParaRPr lang="ru-RU" b="1" dirty="0"/>
        </a:p>
      </dgm:t>
    </dgm:pt>
    <dgm:pt modelId="{EC9DBD09-F8BC-4153-A554-7107DF83F1F4}" type="parTrans" cxnId="{6A0564D8-8B61-4860-AA9C-F35B72F85FED}">
      <dgm:prSet/>
      <dgm:spPr/>
      <dgm:t>
        <a:bodyPr/>
        <a:lstStyle/>
        <a:p>
          <a:endParaRPr lang="ru-RU"/>
        </a:p>
      </dgm:t>
    </dgm:pt>
    <dgm:pt modelId="{7DFF30D3-4ABC-4F43-82D9-1B9727D00547}" type="sibTrans" cxnId="{6A0564D8-8B61-4860-AA9C-F35B72F85FED}">
      <dgm:prSet/>
      <dgm:spPr/>
      <dgm:t>
        <a:bodyPr/>
        <a:lstStyle/>
        <a:p>
          <a:endParaRPr lang="ru-RU"/>
        </a:p>
      </dgm:t>
    </dgm:pt>
    <dgm:pt modelId="{07B9CF50-1B55-40C6-90D8-FFD6D2B694AA}">
      <dgm:prSet phldrT="[Текст]"/>
      <dgm:spPr/>
      <dgm:t>
        <a:bodyPr/>
        <a:lstStyle/>
        <a:p>
          <a:r>
            <a:rPr lang="ru-RU" dirty="0" smtClean="0"/>
            <a:t>Государствам следует создать и поддерживать службы правовой поддержки, которые будут информировать людей, затронутых ВИЧ, об их правах, оказывать бесплатные юридические услуги, и использовать в дополнение к судам такие правозащитные структуры как службы министерства юстиции, омбудсмены и т.д.</a:t>
          </a:r>
          <a:endParaRPr lang="ru-RU" dirty="0"/>
        </a:p>
      </dgm:t>
    </dgm:pt>
    <dgm:pt modelId="{571D6F75-D556-4987-B181-D311AEA58F6B}" type="parTrans" cxnId="{7853096B-4F9A-4E49-89C8-8E93D08648D3}">
      <dgm:prSet/>
      <dgm:spPr/>
      <dgm:t>
        <a:bodyPr/>
        <a:lstStyle/>
        <a:p>
          <a:endParaRPr lang="ru-RU"/>
        </a:p>
      </dgm:t>
    </dgm:pt>
    <dgm:pt modelId="{9400324F-CE45-4804-915C-D37D16F3206D}" type="sibTrans" cxnId="{7853096B-4F9A-4E49-89C8-8E93D08648D3}">
      <dgm:prSet/>
      <dgm:spPr/>
      <dgm:t>
        <a:bodyPr/>
        <a:lstStyle/>
        <a:p>
          <a:endParaRPr lang="ru-RU"/>
        </a:p>
      </dgm:t>
    </dgm:pt>
    <dgm:pt modelId="{35888E68-B02D-4BAA-A66F-0C098838E2D7}">
      <dgm:prSet/>
      <dgm:spPr/>
      <dgm:t>
        <a:bodyPr/>
        <a:lstStyle/>
        <a:p>
          <a:r>
            <a:rPr lang="ru-RU" b="1" dirty="0" smtClean="0"/>
            <a:t>№8</a:t>
          </a:r>
          <a:endParaRPr lang="ru-RU" b="1" dirty="0"/>
        </a:p>
      </dgm:t>
    </dgm:pt>
    <dgm:pt modelId="{39D4159C-838A-408A-BCC0-77122F4E7B33}" type="parTrans" cxnId="{7CD13FFE-5C54-44D7-8D8C-ED2B5D42D61A}">
      <dgm:prSet/>
      <dgm:spPr/>
      <dgm:t>
        <a:bodyPr/>
        <a:lstStyle/>
        <a:p>
          <a:endParaRPr lang="ru-RU"/>
        </a:p>
      </dgm:t>
    </dgm:pt>
    <dgm:pt modelId="{3AAF1B5F-E850-4EF2-835E-3BE8EA3CD284}" type="sibTrans" cxnId="{7CD13FFE-5C54-44D7-8D8C-ED2B5D42D61A}">
      <dgm:prSet/>
      <dgm:spPr/>
      <dgm:t>
        <a:bodyPr/>
        <a:lstStyle/>
        <a:p>
          <a:endParaRPr lang="ru-RU"/>
        </a:p>
      </dgm:t>
    </dgm:pt>
    <dgm:pt modelId="{0099CF50-8FFA-4FCF-914B-48439E89B922}">
      <dgm:prSet/>
      <dgm:spPr/>
      <dgm:t>
        <a:bodyPr/>
        <a:lstStyle/>
        <a:p>
          <a:r>
            <a:rPr lang="ru-RU" dirty="0" smtClean="0"/>
            <a:t>Государством следует в сотрудничестве с населением и через его посредничество способствовать созданию благоприятной и стимулирующий среды для женщин, детей и прочих уязвимых групп, устраняя порождающие эту уязвимость предрассудки и неравенства путем диалога с населением, создания специальных социальных служб и служб общественного здравоохранения, так же поддержки общинных объединений.</a:t>
          </a:r>
          <a:endParaRPr lang="ru-RU" dirty="0"/>
        </a:p>
      </dgm:t>
    </dgm:pt>
    <dgm:pt modelId="{D57C4B77-3C83-496F-909C-6EFE8228783B}" type="parTrans" cxnId="{07C5DB6B-86AD-45FB-AE6D-4A0F4C57B26C}">
      <dgm:prSet/>
      <dgm:spPr/>
      <dgm:t>
        <a:bodyPr/>
        <a:lstStyle/>
        <a:p>
          <a:endParaRPr lang="ru-RU"/>
        </a:p>
      </dgm:t>
    </dgm:pt>
    <dgm:pt modelId="{3FC99D4D-5879-42D9-99AB-C297362F5160}" type="sibTrans" cxnId="{07C5DB6B-86AD-45FB-AE6D-4A0F4C57B26C}">
      <dgm:prSet/>
      <dgm:spPr/>
      <dgm:t>
        <a:bodyPr/>
        <a:lstStyle/>
        <a:p>
          <a:endParaRPr lang="ru-RU"/>
        </a:p>
      </dgm:t>
    </dgm:pt>
    <dgm:pt modelId="{7F9A5036-F392-4A5A-9FEC-3F776CE5BE58}" type="pres">
      <dgm:prSet presAssocID="{7AB62600-DAB6-473A-876E-27631631B9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4D4734-470C-4127-86A4-05915FB125C6}" type="pres">
      <dgm:prSet presAssocID="{C753DD0B-3B75-4864-AF6F-2AB22889F59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8E6F8D-D4C5-4FDF-8934-ED43FF5E933D}" type="pres">
      <dgm:prSet presAssocID="{C753DD0B-3B75-4864-AF6F-2AB22889F59B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62CBA-87F5-4BB7-98D2-AF92E4F7CA86}" type="pres">
      <dgm:prSet presAssocID="{406E95ED-8898-42F6-AC23-0A06EC60E43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15D66-BB7A-4039-B5BC-962762A59DC8}" type="pres">
      <dgm:prSet presAssocID="{406E95ED-8898-42F6-AC23-0A06EC60E431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B4DFB-3111-4B94-966C-75B619A252AE}" type="pres">
      <dgm:prSet presAssocID="{50C6EE16-AB46-4395-883B-D96CD469B8D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A543EF-FFA9-43C3-A1D3-34ED8F1D11D1}" type="pres">
      <dgm:prSet presAssocID="{50C6EE16-AB46-4395-883B-D96CD469B8DD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5EE05-385F-4DDD-B11C-31D5F3A15006}" type="pres">
      <dgm:prSet presAssocID="{35888E68-B02D-4BAA-A66F-0C098838E2D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A2040-D8F3-474C-9E5C-3024C8A2EE64}" type="pres">
      <dgm:prSet presAssocID="{35888E68-B02D-4BAA-A66F-0C098838E2D7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162506-B637-4858-A07F-930DDE295282}" type="presOf" srcId="{B71FA34E-5317-4986-9B0E-E7EE51E368D5}" destId="{F4715D66-BB7A-4039-B5BC-962762A59DC8}" srcOrd="0" destOrd="0" presId="urn:microsoft.com/office/officeart/2005/8/layout/vList2"/>
    <dgm:cxn modelId="{6A0564D8-8B61-4860-AA9C-F35B72F85FED}" srcId="{7AB62600-DAB6-473A-876E-27631631B938}" destId="{50C6EE16-AB46-4395-883B-D96CD469B8DD}" srcOrd="2" destOrd="0" parTransId="{EC9DBD09-F8BC-4153-A554-7107DF83F1F4}" sibTransId="{7DFF30D3-4ABC-4F43-82D9-1B9727D00547}"/>
    <dgm:cxn modelId="{6FF5F20F-21A3-446E-A95B-4A0AA03E3FFE}" type="presOf" srcId="{35888E68-B02D-4BAA-A66F-0C098838E2D7}" destId="{BF05EE05-385F-4DDD-B11C-31D5F3A15006}" srcOrd="0" destOrd="0" presId="urn:microsoft.com/office/officeart/2005/8/layout/vList2"/>
    <dgm:cxn modelId="{07C5DB6B-86AD-45FB-AE6D-4A0F4C57B26C}" srcId="{35888E68-B02D-4BAA-A66F-0C098838E2D7}" destId="{0099CF50-8FFA-4FCF-914B-48439E89B922}" srcOrd="0" destOrd="0" parTransId="{D57C4B77-3C83-496F-909C-6EFE8228783B}" sibTransId="{3FC99D4D-5879-42D9-99AB-C297362F5160}"/>
    <dgm:cxn modelId="{6F15789C-9A01-4BBA-B0BE-A057F465BD61}" type="presOf" srcId="{0099CF50-8FFA-4FCF-914B-48439E89B922}" destId="{32FA2040-D8F3-474C-9E5C-3024C8A2EE64}" srcOrd="0" destOrd="0" presId="urn:microsoft.com/office/officeart/2005/8/layout/vList2"/>
    <dgm:cxn modelId="{7CD13FFE-5C54-44D7-8D8C-ED2B5D42D61A}" srcId="{7AB62600-DAB6-473A-876E-27631631B938}" destId="{35888E68-B02D-4BAA-A66F-0C098838E2D7}" srcOrd="3" destOrd="0" parTransId="{39D4159C-838A-408A-BCC0-77122F4E7B33}" sibTransId="{3AAF1B5F-E850-4EF2-835E-3BE8EA3CD284}"/>
    <dgm:cxn modelId="{7853096B-4F9A-4E49-89C8-8E93D08648D3}" srcId="{50C6EE16-AB46-4395-883B-D96CD469B8DD}" destId="{07B9CF50-1B55-40C6-90D8-FFD6D2B694AA}" srcOrd="0" destOrd="0" parTransId="{571D6F75-D556-4987-B181-D311AEA58F6B}" sibTransId="{9400324F-CE45-4804-915C-D37D16F3206D}"/>
    <dgm:cxn modelId="{391D07CB-0E14-42A1-932D-9044720369A4}" srcId="{406E95ED-8898-42F6-AC23-0A06EC60E431}" destId="{B71FA34E-5317-4986-9B0E-E7EE51E368D5}" srcOrd="0" destOrd="0" parTransId="{CE285CA6-5923-4820-80C6-0BECEFA01ABB}" sibTransId="{2C4FE4CD-EA18-43FD-9A00-0686D7E88864}"/>
    <dgm:cxn modelId="{BC8EAD0D-7BB0-4454-8F01-24D4102AEE0D}" type="presOf" srcId="{641DBA1C-217B-4E41-BAAF-26D80A8576A6}" destId="{D68E6F8D-D4C5-4FDF-8934-ED43FF5E933D}" srcOrd="0" destOrd="0" presId="urn:microsoft.com/office/officeart/2005/8/layout/vList2"/>
    <dgm:cxn modelId="{CB3247A8-071C-4487-A4D0-51216840C5D9}" srcId="{7AB62600-DAB6-473A-876E-27631631B938}" destId="{406E95ED-8898-42F6-AC23-0A06EC60E431}" srcOrd="1" destOrd="0" parTransId="{F4065705-C34E-40D8-8999-DA8B33944D6C}" sibTransId="{FF2D76D0-A522-4F6A-9017-2A7C607CE146}"/>
    <dgm:cxn modelId="{C04B7013-1805-471E-947B-7A224C6DEEC2}" srcId="{7AB62600-DAB6-473A-876E-27631631B938}" destId="{C753DD0B-3B75-4864-AF6F-2AB22889F59B}" srcOrd="0" destOrd="0" parTransId="{5E11038F-E3B7-4888-9AC6-90716941FB69}" sibTransId="{6F2E9051-B86D-4127-B772-3BD69FB9FD92}"/>
    <dgm:cxn modelId="{B8AE8B34-51B9-4E1B-9A00-9E20FE29D99A}" type="presOf" srcId="{7AB62600-DAB6-473A-876E-27631631B938}" destId="{7F9A5036-F392-4A5A-9FEC-3F776CE5BE58}" srcOrd="0" destOrd="0" presId="urn:microsoft.com/office/officeart/2005/8/layout/vList2"/>
    <dgm:cxn modelId="{196D9302-6044-45B0-9346-D685200B2FF3}" type="presOf" srcId="{C753DD0B-3B75-4864-AF6F-2AB22889F59B}" destId="{FE4D4734-470C-4127-86A4-05915FB125C6}" srcOrd="0" destOrd="0" presId="urn:microsoft.com/office/officeart/2005/8/layout/vList2"/>
    <dgm:cxn modelId="{7798C804-030B-4867-9A3B-B1544FC2FA59}" type="presOf" srcId="{07B9CF50-1B55-40C6-90D8-FFD6D2B694AA}" destId="{70A543EF-FFA9-43C3-A1D3-34ED8F1D11D1}" srcOrd="0" destOrd="0" presId="urn:microsoft.com/office/officeart/2005/8/layout/vList2"/>
    <dgm:cxn modelId="{A119ACEB-CBC3-48BF-8580-3CB77031C692}" srcId="{C753DD0B-3B75-4864-AF6F-2AB22889F59B}" destId="{641DBA1C-217B-4E41-BAAF-26D80A8576A6}" srcOrd="0" destOrd="0" parTransId="{D3CF9105-1DC7-449E-AEF4-90ACC4B9419A}" sibTransId="{BBA86E54-61C9-4B44-80D0-ADAE0C816820}"/>
    <dgm:cxn modelId="{F5BED8A8-0738-48B9-8A81-8EB13BDC2607}" type="presOf" srcId="{50C6EE16-AB46-4395-883B-D96CD469B8DD}" destId="{867B4DFB-3111-4B94-966C-75B619A252AE}" srcOrd="0" destOrd="0" presId="urn:microsoft.com/office/officeart/2005/8/layout/vList2"/>
    <dgm:cxn modelId="{D781EE82-4C1F-4564-BCA7-36078C8D6454}" type="presOf" srcId="{406E95ED-8898-42F6-AC23-0A06EC60E431}" destId="{03762CBA-87F5-4BB7-98D2-AF92E4F7CA86}" srcOrd="0" destOrd="0" presId="urn:microsoft.com/office/officeart/2005/8/layout/vList2"/>
    <dgm:cxn modelId="{FD0C7816-2307-43BA-BCCB-62AEBE8878D3}" type="presParOf" srcId="{7F9A5036-F392-4A5A-9FEC-3F776CE5BE58}" destId="{FE4D4734-470C-4127-86A4-05915FB125C6}" srcOrd="0" destOrd="0" presId="urn:microsoft.com/office/officeart/2005/8/layout/vList2"/>
    <dgm:cxn modelId="{8FFEE750-D0DB-4374-9841-FEF4F9C0ECAD}" type="presParOf" srcId="{7F9A5036-F392-4A5A-9FEC-3F776CE5BE58}" destId="{D68E6F8D-D4C5-4FDF-8934-ED43FF5E933D}" srcOrd="1" destOrd="0" presId="urn:microsoft.com/office/officeart/2005/8/layout/vList2"/>
    <dgm:cxn modelId="{F43DD3A2-1D7A-4725-8E20-742CBD2C5260}" type="presParOf" srcId="{7F9A5036-F392-4A5A-9FEC-3F776CE5BE58}" destId="{03762CBA-87F5-4BB7-98D2-AF92E4F7CA86}" srcOrd="2" destOrd="0" presId="urn:microsoft.com/office/officeart/2005/8/layout/vList2"/>
    <dgm:cxn modelId="{9658B01A-AA49-4CC2-9659-C991E1CEE32F}" type="presParOf" srcId="{7F9A5036-F392-4A5A-9FEC-3F776CE5BE58}" destId="{F4715D66-BB7A-4039-B5BC-962762A59DC8}" srcOrd="3" destOrd="0" presId="urn:microsoft.com/office/officeart/2005/8/layout/vList2"/>
    <dgm:cxn modelId="{94B94992-27C1-4E22-B588-A4F0419C5051}" type="presParOf" srcId="{7F9A5036-F392-4A5A-9FEC-3F776CE5BE58}" destId="{867B4DFB-3111-4B94-966C-75B619A252AE}" srcOrd="4" destOrd="0" presId="urn:microsoft.com/office/officeart/2005/8/layout/vList2"/>
    <dgm:cxn modelId="{584EA379-A7F1-48AD-BD38-1E376A624442}" type="presParOf" srcId="{7F9A5036-F392-4A5A-9FEC-3F776CE5BE58}" destId="{70A543EF-FFA9-43C3-A1D3-34ED8F1D11D1}" srcOrd="5" destOrd="0" presId="urn:microsoft.com/office/officeart/2005/8/layout/vList2"/>
    <dgm:cxn modelId="{5274016A-336B-4737-BF37-896608B7A9EE}" type="presParOf" srcId="{7F9A5036-F392-4A5A-9FEC-3F776CE5BE58}" destId="{BF05EE05-385F-4DDD-B11C-31D5F3A15006}" srcOrd="6" destOrd="0" presId="urn:microsoft.com/office/officeart/2005/8/layout/vList2"/>
    <dgm:cxn modelId="{381933F8-612E-46D4-ABD0-7C61789491E0}" type="presParOf" srcId="{7F9A5036-F392-4A5A-9FEC-3F776CE5BE58}" destId="{32FA2040-D8F3-474C-9E5C-3024C8A2EE6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B62600-DAB6-473A-876E-27631631B93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53DD0B-3B75-4864-AF6F-2AB22889F59B}">
      <dgm:prSet phldrT="[Текст]"/>
      <dgm:spPr/>
      <dgm:t>
        <a:bodyPr/>
        <a:lstStyle/>
        <a:p>
          <a:r>
            <a:rPr lang="ru-RU" b="1" dirty="0" smtClean="0"/>
            <a:t>№9</a:t>
          </a:r>
          <a:endParaRPr lang="ru-RU" b="1" dirty="0"/>
        </a:p>
      </dgm:t>
    </dgm:pt>
    <dgm:pt modelId="{5E11038F-E3B7-4888-9AC6-90716941FB69}" type="parTrans" cxnId="{C04B7013-1805-471E-947B-7A224C6DEEC2}">
      <dgm:prSet/>
      <dgm:spPr/>
      <dgm:t>
        <a:bodyPr/>
        <a:lstStyle/>
        <a:p>
          <a:endParaRPr lang="ru-RU"/>
        </a:p>
      </dgm:t>
    </dgm:pt>
    <dgm:pt modelId="{6F2E9051-B86D-4127-B772-3BD69FB9FD92}" type="sibTrans" cxnId="{C04B7013-1805-471E-947B-7A224C6DEEC2}">
      <dgm:prSet/>
      <dgm:spPr/>
      <dgm:t>
        <a:bodyPr/>
        <a:lstStyle/>
        <a:p>
          <a:endParaRPr lang="ru-RU"/>
        </a:p>
      </dgm:t>
    </dgm:pt>
    <dgm:pt modelId="{641DBA1C-217B-4E41-BAAF-26D80A8576A6}">
      <dgm:prSet phldrT="[Текст]"/>
      <dgm:spPr/>
      <dgm:t>
        <a:bodyPr/>
        <a:lstStyle/>
        <a:p>
          <a:r>
            <a:rPr lang="ru-RU" dirty="0" smtClean="0"/>
            <a:t>Государствам следует способствовать широкому и непрерывному распространению творческих воспитательных, учебных и информационных программ, специально предназначенных для того, чтобы дискриминация ассоциируемая с ВИЧ,  сменилась пониманием и состраданием.</a:t>
          </a:r>
          <a:endParaRPr lang="ru-RU" dirty="0"/>
        </a:p>
      </dgm:t>
    </dgm:pt>
    <dgm:pt modelId="{D3CF9105-1DC7-449E-AEF4-90ACC4B9419A}" type="parTrans" cxnId="{A119ACEB-CBC3-48BF-8580-3CB77031C692}">
      <dgm:prSet/>
      <dgm:spPr/>
      <dgm:t>
        <a:bodyPr/>
        <a:lstStyle/>
        <a:p>
          <a:endParaRPr lang="ru-RU"/>
        </a:p>
      </dgm:t>
    </dgm:pt>
    <dgm:pt modelId="{BBA86E54-61C9-4B44-80D0-ADAE0C816820}" type="sibTrans" cxnId="{A119ACEB-CBC3-48BF-8580-3CB77031C692}">
      <dgm:prSet/>
      <dgm:spPr/>
      <dgm:t>
        <a:bodyPr/>
        <a:lstStyle/>
        <a:p>
          <a:endParaRPr lang="ru-RU"/>
        </a:p>
      </dgm:t>
    </dgm:pt>
    <dgm:pt modelId="{406E95ED-8898-42F6-AC23-0A06EC60E431}">
      <dgm:prSet phldrT="[Текст]"/>
      <dgm:spPr/>
      <dgm:t>
        <a:bodyPr/>
        <a:lstStyle/>
        <a:p>
          <a:r>
            <a:rPr lang="ru-RU" b="1" dirty="0" smtClean="0"/>
            <a:t>№10</a:t>
          </a:r>
          <a:endParaRPr lang="ru-RU" b="1" dirty="0"/>
        </a:p>
      </dgm:t>
    </dgm:pt>
    <dgm:pt modelId="{F4065705-C34E-40D8-8999-DA8B33944D6C}" type="parTrans" cxnId="{CB3247A8-071C-4487-A4D0-51216840C5D9}">
      <dgm:prSet/>
      <dgm:spPr/>
      <dgm:t>
        <a:bodyPr/>
        <a:lstStyle/>
        <a:p>
          <a:endParaRPr lang="ru-RU"/>
        </a:p>
      </dgm:t>
    </dgm:pt>
    <dgm:pt modelId="{FF2D76D0-A522-4F6A-9017-2A7C607CE146}" type="sibTrans" cxnId="{CB3247A8-071C-4487-A4D0-51216840C5D9}">
      <dgm:prSet/>
      <dgm:spPr/>
      <dgm:t>
        <a:bodyPr/>
        <a:lstStyle/>
        <a:p>
          <a:endParaRPr lang="ru-RU"/>
        </a:p>
      </dgm:t>
    </dgm:pt>
    <dgm:pt modelId="{B71FA34E-5317-4986-9B0E-E7EE51E368D5}">
      <dgm:prSet phldrT="[Текст]"/>
      <dgm:spPr/>
      <dgm:t>
        <a:bodyPr/>
        <a:lstStyle/>
        <a:p>
          <a:r>
            <a:rPr lang="ru-RU" dirty="0" smtClean="0"/>
            <a:t>Государствам следует обеспечить разработку правительственными органами и частным сектором кодексов поведения по вопросам ВИЧ, воплощающих принципы прав человека в кодексе профессиональных обязанностей.</a:t>
          </a:r>
          <a:endParaRPr lang="ru-RU" dirty="0"/>
        </a:p>
      </dgm:t>
    </dgm:pt>
    <dgm:pt modelId="{CE285CA6-5923-4820-80C6-0BECEFA01ABB}" type="parTrans" cxnId="{391D07CB-0E14-42A1-932D-9044720369A4}">
      <dgm:prSet/>
      <dgm:spPr/>
      <dgm:t>
        <a:bodyPr/>
        <a:lstStyle/>
        <a:p>
          <a:endParaRPr lang="ru-RU"/>
        </a:p>
      </dgm:t>
    </dgm:pt>
    <dgm:pt modelId="{2C4FE4CD-EA18-43FD-9A00-0686D7E88864}" type="sibTrans" cxnId="{391D07CB-0E14-42A1-932D-9044720369A4}">
      <dgm:prSet/>
      <dgm:spPr/>
      <dgm:t>
        <a:bodyPr/>
        <a:lstStyle/>
        <a:p>
          <a:endParaRPr lang="ru-RU"/>
        </a:p>
      </dgm:t>
    </dgm:pt>
    <dgm:pt modelId="{50C6EE16-AB46-4395-883B-D96CD469B8DD}">
      <dgm:prSet phldrT="[Текст]"/>
      <dgm:spPr/>
      <dgm:t>
        <a:bodyPr/>
        <a:lstStyle/>
        <a:p>
          <a:r>
            <a:rPr lang="ru-RU" b="1" dirty="0" smtClean="0"/>
            <a:t>№11</a:t>
          </a:r>
          <a:endParaRPr lang="ru-RU" b="1" dirty="0"/>
        </a:p>
      </dgm:t>
    </dgm:pt>
    <dgm:pt modelId="{EC9DBD09-F8BC-4153-A554-7107DF83F1F4}" type="parTrans" cxnId="{6A0564D8-8B61-4860-AA9C-F35B72F85FED}">
      <dgm:prSet/>
      <dgm:spPr/>
      <dgm:t>
        <a:bodyPr/>
        <a:lstStyle/>
        <a:p>
          <a:endParaRPr lang="ru-RU"/>
        </a:p>
      </dgm:t>
    </dgm:pt>
    <dgm:pt modelId="{7DFF30D3-4ABC-4F43-82D9-1B9727D00547}" type="sibTrans" cxnId="{6A0564D8-8B61-4860-AA9C-F35B72F85FED}">
      <dgm:prSet/>
      <dgm:spPr/>
      <dgm:t>
        <a:bodyPr/>
        <a:lstStyle/>
        <a:p>
          <a:endParaRPr lang="ru-RU"/>
        </a:p>
      </dgm:t>
    </dgm:pt>
    <dgm:pt modelId="{07B9CF50-1B55-40C6-90D8-FFD6D2B694AA}">
      <dgm:prSet phldrT="[Текст]"/>
      <dgm:spPr/>
      <dgm:t>
        <a:bodyPr/>
        <a:lstStyle/>
        <a:p>
          <a:r>
            <a:rPr lang="ru-RU" dirty="0" smtClean="0"/>
            <a:t>Государствам следует создать контрольные и правоприменительные механизмы с целью гарантировать защиту прав человека, связанных с ВИЧ, включая права людей, живущих с ВИЧ их семей и общин.</a:t>
          </a:r>
          <a:endParaRPr lang="ru-RU" dirty="0"/>
        </a:p>
      </dgm:t>
    </dgm:pt>
    <dgm:pt modelId="{571D6F75-D556-4987-B181-D311AEA58F6B}" type="parTrans" cxnId="{7853096B-4F9A-4E49-89C8-8E93D08648D3}">
      <dgm:prSet/>
      <dgm:spPr/>
      <dgm:t>
        <a:bodyPr/>
        <a:lstStyle/>
        <a:p>
          <a:endParaRPr lang="ru-RU"/>
        </a:p>
      </dgm:t>
    </dgm:pt>
    <dgm:pt modelId="{9400324F-CE45-4804-915C-D37D16F3206D}" type="sibTrans" cxnId="{7853096B-4F9A-4E49-89C8-8E93D08648D3}">
      <dgm:prSet/>
      <dgm:spPr/>
      <dgm:t>
        <a:bodyPr/>
        <a:lstStyle/>
        <a:p>
          <a:endParaRPr lang="ru-RU"/>
        </a:p>
      </dgm:t>
    </dgm:pt>
    <dgm:pt modelId="{35888E68-B02D-4BAA-A66F-0C098838E2D7}">
      <dgm:prSet/>
      <dgm:spPr/>
      <dgm:t>
        <a:bodyPr/>
        <a:lstStyle/>
        <a:p>
          <a:r>
            <a:rPr lang="ru-RU" b="1" dirty="0" smtClean="0"/>
            <a:t>№12</a:t>
          </a:r>
          <a:endParaRPr lang="ru-RU" b="1" dirty="0"/>
        </a:p>
      </dgm:t>
    </dgm:pt>
    <dgm:pt modelId="{39D4159C-838A-408A-BCC0-77122F4E7B33}" type="parTrans" cxnId="{7CD13FFE-5C54-44D7-8D8C-ED2B5D42D61A}">
      <dgm:prSet/>
      <dgm:spPr/>
      <dgm:t>
        <a:bodyPr/>
        <a:lstStyle/>
        <a:p>
          <a:endParaRPr lang="ru-RU"/>
        </a:p>
      </dgm:t>
    </dgm:pt>
    <dgm:pt modelId="{3AAF1B5F-E850-4EF2-835E-3BE8EA3CD284}" type="sibTrans" cxnId="{7CD13FFE-5C54-44D7-8D8C-ED2B5D42D61A}">
      <dgm:prSet/>
      <dgm:spPr/>
      <dgm:t>
        <a:bodyPr/>
        <a:lstStyle/>
        <a:p>
          <a:endParaRPr lang="ru-RU"/>
        </a:p>
      </dgm:t>
    </dgm:pt>
    <dgm:pt modelId="{0099CF50-8FFA-4FCF-914B-48439E89B922}">
      <dgm:prSet/>
      <dgm:spPr/>
      <dgm:t>
        <a:bodyPr/>
        <a:lstStyle/>
        <a:p>
          <a:r>
            <a:rPr lang="ru-RU" dirty="0" smtClean="0"/>
            <a:t>Государствам следует сотрудничать со всеми соответствующими программами и учреждениями системы организации ООН в обмене знаниями и опытом по проблематике прав человека, связанных с ВИЯ, а так же создавать эффективные механизмы защиты прав человека в контексте ВИЧ на международном уровне.</a:t>
          </a:r>
          <a:endParaRPr lang="ru-RU" dirty="0"/>
        </a:p>
      </dgm:t>
    </dgm:pt>
    <dgm:pt modelId="{D57C4B77-3C83-496F-909C-6EFE8228783B}" type="parTrans" cxnId="{07C5DB6B-86AD-45FB-AE6D-4A0F4C57B26C}">
      <dgm:prSet/>
      <dgm:spPr/>
      <dgm:t>
        <a:bodyPr/>
        <a:lstStyle/>
        <a:p>
          <a:endParaRPr lang="ru-RU"/>
        </a:p>
      </dgm:t>
    </dgm:pt>
    <dgm:pt modelId="{3FC99D4D-5879-42D9-99AB-C297362F5160}" type="sibTrans" cxnId="{07C5DB6B-86AD-45FB-AE6D-4A0F4C57B26C}">
      <dgm:prSet/>
      <dgm:spPr/>
      <dgm:t>
        <a:bodyPr/>
        <a:lstStyle/>
        <a:p>
          <a:endParaRPr lang="ru-RU"/>
        </a:p>
      </dgm:t>
    </dgm:pt>
    <dgm:pt modelId="{7F9A5036-F392-4A5A-9FEC-3F776CE5BE58}" type="pres">
      <dgm:prSet presAssocID="{7AB62600-DAB6-473A-876E-27631631B9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4D4734-470C-4127-86A4-05915FB125C6}" type="pres">
      <dgm:prSet presAssocID="{C753DD0B-3B75-4864-AF6F-2AB22889F59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8E6F8D-D4C5-4FDF-8934-ED43FF5E933D}" type="pres">
      <dgm:prSet presAssocID="{C753DD0B-3B75-4864-AF6F-2AB22889F59B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62CBA-87F5-4BB7-98D2-AF92E4F7CA86}" type="pres">
      <dgm:prSet presAssocID="{406E95ED-8898-42F6-AC23-0A06EC60E43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15D66-BB7A-4039-B5BC-962762A59DC8}" type="pres">
      <dgm:prSet presAssocID="{406E95ED-8898-42F6-AC23-0A06EC60E431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B4DFB-3111-4B94-966C-75B619A252AE}" type="pres">
      <dgm:prSet presAssocID="{50C6EE16-AB46-4395-883B-D96CD469B8D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A543EF-FFA9-43C3-A1D3-34ED8F1D11D1}" type="pres">
      <dgm:prSet presAssocID="{50C6EE16-AB46-4395-883B-D96CD469B8DD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5EE05-385F-4DDD-B11C-31D5F3A15006}" type="pres">
      <dgm:prSet presAssocID="{35888E68-B02D-4BAA-A66F-0C098838E2D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A2040-D8F3-474C-9E5C-3024C8A2EE64}" type="pres">
      <dgm:prSet presAssocID="{35888E68-B02D-4BAA-A66F-0C098838E2D7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0564D8-8B61-4860-AA9C-F35B72F85FED}" srcId="{7AB62600-DAB6-473A-876E-27631631B938}" destId="{50C6EE16-AB46-4395-883B-D96CD469B8DD}" srcOrd="2" destOrd="0" parTransId="{EC9DBD09-F8BC-4153-A554-7107DF83F1F4}" sibTransId="{7DFF30D3-4ABC-4F43-82D9-1B9727D00547}"/>
    <dgm:cxn modelId="{7707DBAA-3345-4A72-A914-D9247A35AD85}" type="presOf" srcId="{406E95ED-8898-42F6-AC23-0A06EC60E431}" destId="{03762CBA-87F5-4BB7-98D2-AF92E4F7CA86}" srcOrd="0" destOrd="0" presId="urn:microsoft.com/office/officeart/2005/8/layout/vList2"/>
    <dgm:cxn modelId="{07C5DB6B-86AD-45FB-AE6D-4A0F4C57B26C}" srcId="{35888E68-B02D-4BAA-A66F-0C098838E2D7}" destId="{0099CF50-8FFA-4FCF-914B-48439E89B922}" srcOrd="0" destOrd="0" parTransId="{D57C4B77-3C83-496F-909C-6EFE8228783B}" sibTransId="{3FC99D4D-5879-42D9-99AB-C297362F5160}"/>
    <dgm:cxn modelId="{DF079ABA-60C4-44E2-B73C-AB8A984D0020}" type="presOf" srcId="{50C6EE16-AB46-4395-883B-D96CD469B8DD}" destId="{867B4DFB-3111-4B94-966C-75B619A252AE}" srcOrd="0" destOrd="0" presId="urn:microsoft.com/office/officeart/2005/8/layout/vList2"/>
    <dgm:cxn modelId="{7CD13FFE-5C54-44D7-8D8C-ED2B5D42D61A}" srcId="{7AB62600-DAB6-473A-876E-27631631B938}" destId="{35888E68-B02D-4BAA-A66F-0C098838E2D7}" srcOrd="3" destOrd="0" parTransId="{39D4159C-838A-408A-BCC0-77122F4E7B33}" sibTransId="{3AAF1B5F-E850-4EF2-835E-3BE8EA3CD284}"/>
    <dgm:cxn modelId="{5379AA40-FAE9-432E-A8A4-DF7C6125A387}" type="presOf" srcId="{7AB62600-DAB6-473A-876E-27631631B938}" destId="{7F9A5036-F392-4A5A-9FEC-3F776CE5BE58}" srcOrd="0" destOrd="0" presId="urn:microsoft.com/office/officeart/2005/8/layout/vList2"/>
    <dgm:cxn modelId="{7853096B-4F9A-4E49-89C8-8E93D08648D3}" srcId="{50C6EE16-AB46-4395-883B-D96CD469B8DD}" destId="{07B9CF50-1B55-40C6-90D8-FFD6D2B694AA}" srcOrd="0" destOrd="0" parTransId="{571D6F75-D556-4987-B181-D311AEA58F6B}" sibTransId="{9400324F-CE45-4804-915C-D37D16F3206D}"/>
    <dgm:cxn modelId="{C04B7013-1805-471E-947B-7A224C6DEEC2}" srcId="{7AB62600-DAB6-473A-876E-27631631B938}" destId="{C753DD0B-3B75-4864-AF6F-2AB22889F59B}" srcOrd="0" destOrd="0" parTransId="{5E11038F-E3B7-4888-9AC6-90716941FB69}" sibTransId="{6F2E9051-B86D-4127-B772-3BD69FB9FD92}"/>
    <dgm:cxn modelId="{391D07CB-0E14-42A1-932D-9044720369A4}" srcId="{406E95ED-8898-42F6-AC23-0A06EC60E431}" destId="{B71FA34E-5317-4986-9B0E-E7EE51E368D5}" srcOrd="0" destOrd="0" parTransId="{CE285CA6-5923-4820-80C6-0BECEFA01ABB}" sibTransId="{2C4FE4CD-EA18-43FD-9A00-0686D7E88864}"/>
    <dgm:cxn modelId="{CB3247A8-071C-4487-A4D0-51216840C5D9}" srcId="{7AB62600-DAB6-473A-876E-27631631B938}" destId="{406E95ED-8898-42F6-AC23-0A06EC60E431}" srcOrd="1" destOrd="0" parTransId="{F4065705-C34E-40D8-8999-DA8B33944D6C}" sibTransId="{FF2D76D0-A522-4F6A-9017-2A7C607CE146}"/>
    <dgm:cxn modelId="{A9022E88-40D2-4BBA-BF67-C1C106985C2C}" type="presOf" srcId="{35888E68-B02D-4BAA-A66F-0C098838E2D7}" destId="{BF05EE05-385F-4DDD-B11C-31D5F3A15006}" srcOrd="0" destOrd="0" presId="urn:microsoft.com/office/officeart/2005/8/layout/vList2"/>
    <dgm:cxn modelId="{746464CB-5075-4DCD-A912-0AC4C92BA438}" type="presOf" srcId="{0099CF50-8FFA-4FCF-914B-48439E89B922}" destId="{32FA2040-D8F3-474C-9E5C-3024C8A2EE64}" srcOrd="0" destOrd="0" presId="urn:microsoft.com/office/officeart/2005/8/layout/vList2"/>
    <dgm:cxn modelId="{A119ACEB-CBC3-48BF-8580-3CB77031C692}" srcId="{C753DD0B-3B75-4864-AF6F-2AB22889F59B}" destId="{641DBA1C-217B-4E41-BAAF-26D80A8576A6}" srcOrd="0" destOrd="0" parTransId="{D3CF9105-1DC7-449E-AEF4-90ACC4B9419A}" sibTransId="{BBA86E54-61C9-4B44-80D0-ADAE0C816820}"/>
    <dgm:cxn modelId="{C2CADAE4-5D2C-4949-9A2B-E7591C31372D}" type="presOf" srcId="{641DBA1C-217B-4E41-BAAF-26D80A8576A6}" destId="{D68E6F8D-D4C5-4FDF-8934-ED43FF5E933D}" srcOrd="0" destOrd="0" presId="urn:microsoft.com/office/officeart/2005/8/layout/vList2"/>
    <dgm:cxn modelId="{BDB96643-070F-423F-8E8E-C78E1A5B3C54}" type="presOf" srcId="{07B9CF50-1B55-40C6-90D8-FFD6D2B694AA}" destId="{70A543EF-FFA9-43C3-A1D3-34ED8F1D11D1}" srcOrd="0" destOrd="0" presId="urn:microsoft.com/office/officeart/2005/8/layout/vList2"/>
    <dgm:cxn modelId="{E495459D-4D98-41AD-B6CF-6FFADC1774CF}" type="presOf" srcId="{B71FA34E-5317-4986-9B0E-E7EE51E368D5}" destId="{F4715D66-BB7A-4039-B5BC-962762A59DC8}" srcOrd="0" destOrd="0" presId="urn:microsoft.com/office/officeart/2005/8/layout/vList2"/>
    <dgm:cxn modelId="{555F4C12-4E0F-444E-93FF-196C657033A7}" type="presOf" srcId="{C753DD0B-3B75-4864-AF6F-2AB22889F59B}" destId="{FE4D4734-470C-4127-86A4-05915FB125C6}" srcOrd="0" destOrd="0" presId="urn:microsoft.com/office/officeart/2005/8/layout/vList2"/>
    <dgm:cxn modelId="{B3859651-D55A-46AE-B5EC-19A1F2D7556C}" type="presParOf" srcId="{7F9A5036-F392-4A5A-9FEC-3F776CE5BE58}" destId="{FE4D4734-470C-4127-86A4-05915FB125C6}" srcOrd="0" destOrd="0" presId="urn:microsoft.com/office/officeart/2005/8/layout/vList2"/>
    <dgm:cxn modelId="{BA15E309-7ABC-43CA-A666-278A4899706F}" type="presParOf" srcId="{7F9A5036-F392-4A5A-9FEC-3F776CE5BE58}" destId="{D68E6F8D-D4C5-4FDF-8934-ED43FF5E933D}" srcOrd="1" destOrd="0" presId="urn:microsoft.com/office/officeart/2005/8/layout/vList2"/>
    <dgm:cxn modelId="{C093A101-4CCD-44AE-8EE0-092BE6503B81}" type="presParOf" srcId="{7F9A5036-F392-4A5A-9FEC-3F776CE5BE58}" destId="{03762CBA-87F5-4BB7-98D2-AF92E4F7CA86}" srcOrd="2" destOrd="0" presId="urn:microsoft.com/office/officeart/2005/8/layout/vList2"/>
    <dgm:cxn modelId="{5CB6EA7C-701B-45F5-BA64-539E1DAF8FD2}" type="presParOf" srcId="{7F9A5036-F392-4A5A-9FEC-3F776CE5BE58}" destId="{F4715D66-BB7A-4039-B5BC-962762A59DC8}" srcOrd="3" destOrd="0" presId="urn:microsoft.com/office/officeart/2005/8/layout/vList2"/>
    <dgm:cxn modelId="{47199316-6E12-4279-9A9A-58FAE2FC0342}" type="presParOf" srcId="{7F9A5036-F392-4A5A-9FEC-3F776CE5BE58}" destId="{867B4DFB-3111-4B94-966C-75B619A252AE}" srcOrd="4" destOrd="0" presId="urn:microsoft.com/office/officeart/2005/8/layout/vList2"/>
    <dgm:cxn modelId="{383E2CD0-D444-49FF-BD72-E0F553A446D1}" type="presParOf" srcId="{7F9A5036-F392-4A5A-9FEC-3F776CE5BE58}" destId="{70A543EF-FFA9-43C3-A1D3-34ED8F1D11D1}" srcOrd="5" destOrd="0" presId="urn:microsoft.com/office/officeart/2005/8/layout/vList2"/>
    <dgm:cxn modelId="{CE81297B-96B2-4183-85D8-9C845171FFB0}" type="presParOf" srcId="{7F9A5036-F392-4A5A-9FEC-3F776CE5BE58}" destId="{BF05EE05-385F-4DDD-B11C-31D5F3A15006}" srcOrd="6" destOrd="0" presId="urn:microsoft.com/office/officeart/2005/8/layout/vList2"/>
    <dgm:cxn modelId="{09C38FD5-C884-466A-97DA-15B02E0A0899}" type="presParOf" srcId="{7F9A5036-F392-4A5A-9FEC-3F776CE5BE58}" destId="{32FA2040-D8F3-474C-9E5C-3024C8A2EE6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DAD684-E6D3-4062-86F4-5F73F469985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CD750C-3880-48D4-AA4A-EAE29B741012}">
      <dgm:prSet phldrT="[Текст]"/>
      <dgm:spPr/>
      <dgm:t>
        <a:bodyPr/>
        <a:lstStyle/>
        <a:p>
          <a:r>
            <a:rPr lang="ru-RU" dirty="0" smtClean="0"/>
            <a:t>В Пермском крае межведомственное взаимодействие по профилактике распространения ВИЧ-инфекции у детей, в том числе по работе с беременными женщинами, уклоняющихся от профилактики перинатальной передачи ВИЧ, родителей, уклоняющихся от лечения детей, организовано на основе приказа Министерства здравоохранения Пермского края 6 октября 2015 г. № СЭД-34-01-06-803 «Об организации работы по оказанию медицинской помощи ВИЧ-инфицированным пациентам». </a:t>
          </a:r>
          <a:endParaRPr lang="ru-RU" dirty="0"/>
        </a:p>
      </dgm:t>
    </dgm:pt>
    <dgm:pt modelId="{1B862008-6499-4664-BEBD-1DF373D911EC}" type="parTrans" cxnId="{4B05916B-4505-4ED8-A44D-0A4AB1D96B10}">
      <dgm:prSet/>
      <dgm:spPr/>
      <dgm:t>
        <a:bodyPr/>
        <a:lstStyle/>
        <a:p>
          <a:endParaRPr lang="ru-RU"/>
        </a:p>
      </dgm:t>
    </dgm:pt>
    <dgm:pt modelId="{1C147D64-DD2D-4CB5-9CC2-6398BF85877F}" type="sibTrans" cxnId="{4B05916B-4505-4ED8-A44D-0A4AB1D96B10}">
      <dgm:prSet/>
      <dgm:spPr/>
      <dgm:t>
        <a:bodyPr/>
        <a:lstStyle/>
        <a:p>
          <a:endParaRPr lang="ru-RU"/>
        </a:p>
      </dgm:t>
    </dgm:pt>
    <dgm:pt modelId="{71FB35C7-C719-4162-B738-8F3DDDC71F13}">
      <dgm:prSet phldrT="[Текст]"/>
      <dgm:spPr/>
      <dgm:t>
        <a:bodyPr/>
        <a:lstStyle/>
        <a:p>
          <a:r>
            <a:rPr lang="ru-RU" dirty="0" smtClean="0"/>
            <a:t>Правительство РФ утвердило план мероприятий по реализации государственной стратегии противодействия распространению ВИЧ-инфекции в России. Распоряжение Правительства РФ от 20 апреля 2017 года №754-р.</a:t>
          </a:r>
          <a:endParaRPr lang="ru-RU" dirty="0"/>
        </a:p>
      </dgm:t>
    </dgm:pt>
    <dgm:pt modelId="{8A777452-1883-41DA-820E-137E27723F0E}" type="sibTrans" cxnId="{F211BD1A-A224-454C-911E-36A2DAFFBB87}">
      <dgm:prSet/>
      <dgm:spPr/>
      <dgm:t>
        <a:bodyPr/>
        <a:lstStyle/>
        <a:p>
          <a:endParaRPr lang="ru-RU"/>
        </a:p>
      </dgm:t>
    </dgm:pt>
    <dgm:pt modelId="{10F2905B-DD2D-41BF-BDAD-60E62C0029AA}" type="parTrans" cxnId="{F211BD1A-A224-454C-911E-36A2DAFFBB87}">
      <dgm:prSet/>
      <dgm:spPr/>
      <dgm:t>
        <a:bodyPr/>
        <a:lstStyle/>
        <a:p>
          <a:endParaRPr lang="ru-RU"/>
        </a:p>
      </dgm:t>
    </dgm:pt>
    <dgm:pt modelId="{20CA1763-429C-4334-B953-204E7C7C7F31}" type="pres">
      <dgm:prSet presAssocID="{A3DAD684-E6D3-4062-86F4-5F73F469985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02D23B-9135-42EA-B599-4083C9605B02}" type="pres">
      <dgm:prSet presAssocID="{71FB35C7-C719-4162-B738-8F3DDDC71F13}" presName="composite" presStyleCnt="0"/>
      <dgm:spPr/>
    </dgm:pt>
    <dgm:pt modelId="{ED77B287-73D0-437C-992A-7F5F2E10C6AD}" type="pres">
      <dgm:prSet presAssocID="{71FB35C7-C719-4162-B738-8F3DDDC71F13}" presName="rect1" presStyleLbl="trAlignAcc1" presStyleIdx="0" presStyleCnt="2" custScaleX="102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334BD-EDD7-45D9-9DBD-97C081290895}" type="pres">
      <dgm:prSet presAssocID="{71FB35C7-C719-4162-B738-8F3DDDC71F13}" presName="rect2" presStyleLbl="fgImgPlace1" presStyleIdx="0" presStyleCnt="2"/>
      <dgm:spPr>
        <a:solidFill>
          <a:schemeClr val="bg1"/>
        </a:solidFill>
        <a:ln>
          <a:solidFill>
            <a:schemeClr val="bg1"/>
          </a:solidFill>
        </a:ln>
      </dgm:spPr>
    </dgm:pt>
    <dgm:pt modelId="{9C86AD3A-506C-47B8-86AA-D2ECDE9F8794}" type="pres">
      <dgm:prSet presAssocID="{8A777452-1883-41DA-820E-137E27723F0E}" presName="sibTrans" presStyleCnt="0"/>
      <dgm:spPr/>
    </dgm:pt>
    <dgm:pt modelId="{104598FC-9C52-43BA-801E-50FB45817E69}" type="pres">
      <dgm:prSet presAssocID="{C9CD750C-3880-48D4-AA4A-EAE29B741012}" presName="composite" presStyleCnt="0"/>
      <dgm:spPr/>
    </dgm:pt>
    <dgm:pt modelId="{B307732B-04FF-4F9D-8008-46186339CC1E}" type="pres">
      <dgm:prSet presAssocID="{C9CD750C-3880-48D4-AA4A-EAE29B741012}" presName="rect1" presStyleLbl="trAlignAcc1" presStyleIdx="1" presStyleCnt="2" custScaleX="100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C8E9A-ED09-4068-B5E8-CE88492B4BDD}" type="pres">
      <dgm:prSet presAssocID="{C9CD750C-3880-48D4-AA4A-EAE29B741012}" presName="rect2" presStyleLbl="fgImgPlace1" presStyleIdx="1" presStyleCnt="2" custScaleY="99393" custLinFactNeighborX="-32"/>
      <dgm:spPr>
        <a:solidFill>
          <a:schemeClr val="bg1"/>
        </a:solidFill>
        <a:ln>
          <a:solidFill>
            <a:schemeClr val="bg1"/>
          </a:solidFill>
        </a:ln>
      </dgm:spPr>
    </dgm:pt>
  </dgm:ptLst>
  <dgm:cxnLst>
    <dgm:cxn modelId="{41BD3980-8888-4B63-81B1-10E749907011}" type="presOf" srcId="{71FB35C7-C719-4162-B738-8F3DDDC71F13}" destId="{ED77B287-73D0-437C-992A-7F5F2E10C6AD}" srcOrd="0" destOrd="0" presId="urn:microsoft.com/office/officeart/2008/layout/PictureStrips"/>
    <dgm:cxn modelId="{424F0074-2925-4BDA-9D25-8BCD74715A20}" type="presOf" srcId="{A3DAD684-E6D3-4062-86F4-5F73F469985B}" destId="{20CA1763-429C-4334-B953-204E7C7C7F31}" srcOrd="0" destOrd="0" presId="urn:microsoft.com/office/officeart/2008/layout/PictureStrips"/>
    <dgm:cxn modelId="{4B05916B-4505-4ED8-A44D-0A4AB1D96B10}" srcId="{A3DAD684-E6D3-4062-86F4-5F73F469985B}" destId="{C9CD750C-3880-48D4-AA4A-EAE29B741012}" srcOrd="1" destOrd="0" parTransId="{1B862008-6499-4664-BEBD-1DF373D911EC}" sibTransId="{1C147D64-DD2D-4CB5-9CC2-6398BF85877F}"/>
    <dgm:cxn modelId="{956A3C8F-9A12-44E6-9FB2-BEF20A4E5C62}" type="presOf" srcId="{C9CD750C-3880-48D4-AA4A-EAE29B741012}" destId="{B307732B-04FF-4F9D-8008-46186339CC1E}" srcOrd="0" destOrd="0" presId="urn:microsoft.com/office/officeart/2008/layout/PictureStrips"/>
    <dgm:cxn modelId="{F211BD1A-A224-454C-911E-36A2DAFFBB87}" srcId="{A3DAD684-E6D3-4062-86F4-5F73F469985B}" destId="{71FB35C7-C719-4162-B738-8F3DDDC71F13}" srcOrd="0" destOrd="0" parTransId="{10F2905B-DD2D-41BF-BDAD-60E62C0029AA}" sibTransId="{8A777452-1883-41DA-820E-137E27723F0E}"/>
    <dgm:cxn modelId="{7E645F95-7B87-4B7A-9375-B74A02C50E3D}" type="presParOf" srcId="{20CA1763-429C-4334-B953-204E7C7C7F31}" destId="{9F02D23B-9135-42EA-B599-4083C9605B02}" srcOrd="0" destOrd="0" presId="urn:microsoft.com/office/officeart/2008/layout/PictureStrips"/>
    <dgm:cxn modelId="{D04CE1A4-0989-42BF-AA2C-383303E41964}" type="presParOf" srcId="{9F02D23B-9135-42EA-B599-4083C9605B02}" destId="{ED77B287-73D0-437C-992A-7F5F2E10C6AD}" srcOrd="0" destOrd="0" presId="urn:microsoft.com/office/officeart/2008/layout/PictureStrips"/>
    <dgm:cxn modelId="{FB7FC055-6A7A-4E36-A0DC-19BA12EBBDC0}" type="presParOf" srcId="{9F02D23B-9135-42EA-B599-4083C9605B02}" destId="{1CD334BD-EDD7-45D9-9DBD-97C081290895}" srcOrd="1" destOrd="0" presId="urn:microsoft.com/office/officeart/2008/layout/PictureStrips"/>
    <dgm:cxn modelId="{895D494F-5610-40AE-A36F-6A7F166F488D}" type="presParOf" srcId="{20CA1763-429C-4334-B953-204E7C7C7F31}" destId="{9C86AD3A-506C-47B8-86AA-D2ECDE9F8794}" srcOrd="1" destOrd="0" presId="urn:microsoft.com/office/officeart/2008/layout/PictureStrips"/>
    <dgm:cxn modelId="{7C5F70F6-88D0-4C22-B736-9A3641FF2633}" type="presParOf" srcId="{20CA1763-429C-4334-B953-204E7C7C7F31}" destId="{104598FC-9C52-43BA-801E-50FB45817E69}" srcOrd="2" destOrd="0" presId="urn:microsoft.com/office/officeart/2008/layout/PictureStrips"/>
    <dgm:cxn modelId="{3B58E02A-71F0-4226-93D9-B3140C005975}" type="presParOf" srcId="{104598FC-9C52-43BA-801E-50FB45817E69}" destId="{B307732B-04FF-4F9D-8008-46186339CC1E}" srcOrd="0" destOrd="0" presId="urn:microsoft.com/office/officeart/2008/layout/PictureStrips"/>
    <dgm:cxn modelId="{F42C89E9-0A53-40F0-BB4F-29FBEDAC9BA5}" type="presParOf" srcId="{104598FC-9C52-43BA-801E-50FB45817E69}" destId="{DCCC8E9A-ED09-4068-B5E8-CE88492B4BDD}" srcOrd="1" destOrd="0" presId="urn:microsoft.com/office/officeart/2008/layout/PictureStrips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6B6B91-1AA7-4936-93E3-BDC35607F8FB}" type="doc">
      <dgm:prSet loTypeId="urn:microsoft.com/office/officeart/2005/8/layout/process1" loCatId="process" qsTypeId="urn:microsoft.com/office/officeart/2005/8/quickstyle/simple5" qsCatId="simple" csTypeId="urn:microsoft.com/office/officeart/2005/8/colors/colorful2" csCatId="colorful" phldr="1"/>
      <dgm:spPr/>
    </dgm:pt>
    <dgm:pt modelId="{44AEF68C-D0EA-4FC7-84D9-F69DB2EF29F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/>
            <a:t>отказ родителей от лечения или от диспансерных осмотров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/>
            <a:t>ВИЧ-инфицированных детей</a:t>
          </a:r>
          <a:endParaRPr lang="ru-RU" sz="1400" b="1" dirty="0"/>
        </a:p>
      </dgm:t>
    </dgm:pt>
    <dgm:pt modelId="{7E2428EA-6BC5-4253-881C-7D20F8AA02EB}" type="parTrans" cxnId="{7AB9949D-204F-446E-983D-D88E8810F510}">
      <dgm:prSet/>
      <dgm:spPr/>
      <dgm:t>
        <a:bodyPr/>
        <a:lstStyle/>
        <a:p>
          <a:endParaRPr lang="ru-RU"/>
        </a:p>
      </dgm:t>
    </dgm:pt>
    <dgm:pt modelId="{016F159D-6319-4DEA-B6C5-C64E89BD039C}" type="sibTrans" cxnId="{7AB9949D-204F-446E-983D-D88E8810F510}">
      <dgm:prSet/>
      <dgm:spPr/>
      <dgm:t>
        <a:bodyPr/>
        <a:lstStyle/>
        <a:p>
          <a:endParaRPr lang="ru-RU"/>
        </a:p>
      </dgm:t>
    </dgm:pt>
    <dgm:pt modelId="{B4FE11DB-D5DB-4CA3-AA2F-D934EFD638DD}">
      <dgm:prSet phldrT="[Текст]" custT="1"/>
      <dgm:spPr/>
      <dgm:t>
        <a:bodyPr/>
        <a:lstStyle/>
        <a:p>
          <a:r>
            <a:rPr lang="ru-RU" sz="1200" dirty="0" smtClean="0"/>
            <a:t>отделения медико-социальной помощи амбулаторно-поликлинических учреждений </a:t>
          </a:r>
          <a:r>
            <a:rPr lang="ru-RU" sz="1200" b="1" u="sng" dirty="0" smtClean="0"/>
            <a:t>информируют</a:t>
          </a:r>
          <a:r>
            <a:rPr lang="ru-RU" sz="1200" dirty="0" smtClean="0"/>
            <a:t> районные КДН И ЗП и отделения полиции об угрозе жизни и здоровью детей в связи с невыполнением родителями своих обязанностей</a:t>
          </a:r>
          <a:endParaRPr lang="ru-RU" sz="1200" dirty="0"/>
        </a:p>
      </dgm:t>
    </dgm:pt>
    <dgm:pt modelId="{6888F2EE-F379-4CF0-BD33-C45382EF4FF8}" type="parTrans" cxnId="{81225134-45FA-45B2-8A39-7CE7FA56B810}">
      <dgm:prSet/>
      <dgm:spPr/>
      <dgm:t>
        <a:bodyPr/>
        <a:lstStyle/>
        <a:p>
          <a:endParaRPr lang="ru-RU"/>
        </a:p>
      </dgm:t>
    </dgm:pt>
    <dgm:pt modelId="{E0B64CA7-2BCA-4E02-BDC6-8544CC34B00C}" type="sibTrans" cxnId="{81225134-45FA-45B2-8A39-7CE7FA56B810}">
      <dgm:prSet/>
      <dgm:spPr/>
      <dgm:t>
        <a:bodyPr/>
        <a:lstStyle/>
        <a:p>
          <a:endParaRPr lang="ru-RU"/>
        </a:p>
      </dgm:t>
    </dgm:pt>
    <dgm:pt modelId="{6836546D-CA9A-4BB0-A17A-731F2E4AF5EC}" type="pres">
      <dgm:prSet presAssocID="{3A6B6B91-1AA7-4936-93E3-BDC35607F8FB}" presName="Name0" presStyleCnt="0">
        <dgm:presLayoutVars>
          <dgm:dir/>
          <dgm:resizeHandles val="exact"/>
        </dgm:presLayoutVars>
      </dgm:prSet>
      <dgm:spPr/>
    </dgm:pt>
    <dgm:pt modelId="{7096ABA3-700C-43B1-B985-098A750B1B88}" type="pres">
      <dgm:prSet presAssocID="{44AEF68C-D0EA-4FC7-84D9-F69DB2EF29F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34FFC-9DF6-411D-892A-7ADD8D04EE1D}" type="pres">
      <dgm:prSet presAssocID="{016F159D-6319-4DEA-B6C5-C64E89BD039C}" presName="sibTrans" presStyleLbl="sibTrans2D1" presStyleIdx="0" presStyleCnt="1" custScaleX="153320"/>
      <dgm:spPr/>
      <dgm:t>
        <a:bodyPr/>
        <a:lstStyle/>
        <a:p>
          <a:endParaRPr lang="ru-RU"/>
        </a:p>
      </dgm:t>
    </dgm:pt>
    <dgm:pt modelId="{120362B1-718C-4C69-9FBB-BF28CCFCDE3A}" type="pres">
      <dgm:prSet presAssocID="{016F159D-6319-4DEA-B6C5-C64E89BD039C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4059642A-1C7B-49FA-9DE8-298952CD6BE2}" type="pres">
      <dgm:prSet presAssocID="{B4FE11DB-D5DB-4CA3-AA2F-D934EFD638D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31CC98-299D-4F38-A6EE-4E87BBAB8A3C}" type="presOf" srcId="{44AEF68C-D0EA-4FC7-84D9-F69DB2EF29FF}" destId="{7096ABA3-700C-43B1-B985-098A750B1B88}" srcOrd="0" destOrd="0" presId="urn:microsoft.com/office/officeart/2005/8/layout/process1"/>
    <dgm:cxn modelId="{67CBB181-5ABF-473D-856C-6B065DA6F3AA}" type="presOf" srcId="{B4FE11DB-D5DB-4CA3-AA2F-D934EFD638DD}" destId="{4059642A-1C7B-49FA-9DE8-298952CD6BE2}" srcOrd="0" destOrd="0" presId="urn:microsoft.com/office/officeart/2005/8/layout/process1"/>
    <dgm:cxn modelId="{7AB9949D-204F-446E-983D-D88E8810F510}" srcId="{3A6B6B91-1AA7-4936-93E3-BDC35607F8FB}" destId="{44AEF68C-D0EA-4FC7-84D9-F69DB2EF29FF}" srcOrd="0" destOrd="0" parTransId="{7E2428EA-6BC5-4253-881C-7D20F8AA02EB}" sibTransId="{016F159D-6319-4DEA-B6C5-C64E89BD039C}"/>
    <dgm:cxn modelId="{0E5A594C-4C0A-4B30-A24A-350D7C4D40CC}" type="presOf" srcId="{016F159D-6319-4DEA-B6C5-C64E89BD039C}" destId="{3D734FFC-9DF6-411D-892A-7ADD8D04EE1D}" srcOrd="0" destOrd="0" presId="urn:microsoft.com/office/officeart/2005/8/layout/process1"/>
    <dgm:cxn modelId="{9D2157AE-5F25-4695-9EC8-B8AA5BB8B0CB}" type="presOf" srcId="{016F159D-6319-4DEA-B6C5-C64E89BD039C}" destId="{120362B1-718C-4C69-9FBB-BF28CCFCDE3A}" srcOrd="1" destOrd="0" presId="urn:microsoft.com/office/officeart/2005/8/layout/process1"/>
    <dgm:cxn modelId="{81225134-45FA-45B2-8A39-7CE7FA56B810}" srcId="{3A6B6B91-1AA7-4936-93E3-BDC35607F8FB}" destId="{B4FE11DB-D5DB-4CA3-AA2F-D934EFD638DD}" srcOrd="1" destOrd="0" parTransId="{6888F2EE-F379-4CF0-BD33-C45382EF4FF8}" sibTransId="{E0B64CA7-2BCA-4E02-BDC6-8544CC34B00C}"/>
    <dgm:cxn modelId="{6937C494-391C-4B65-B3CF-07FFA1764265}" type="presOf" srcId="{3A6B6B91-1AA7-4936-93E3-BDC35607F8FB}" destId="{6836546D-CA9A-4BB0-A17A-731F2E4AF5EC}" srcOrd="0" destOrd="0" presId="urn:microsoft.com/office/officeart/2005/8/layout/process1"/>
    <dgm:cxn modelId="{40D8D079-0DE3-45A1-9B99-98C615FBA7F7}" type="presParOf" srcId="{6836546D-CA9A-4BB0-A17A-731F2E4AF5EC}" destId="{7096ABA3-700C-43B1-B985-098A750B1B88}" srcOrd="0" destOrd="0" presId="urn:microsoft.com/office/officeart/2005/8/layout/process1"/>
    <dgm:cxn modelId="{392D75C3-A166-448F-BC7E-ABAAD44FBA46}" type="presParOf" srcId="{6836546D-CA9A-4BB0-A17A-731F2E4AF5EC}" destId="{3D734FFC-9DF6-411D-892A-7ADD8D04EE1D}" srcOrd="1" destOrd="0" presId="urn:microsoft.com/office/officeart/2005/8/layout/process1"/>
    <dgm:cxn modelId="{3D9EEE79-387C-4959-A8C8-9E478F3EC9FD}" type="presParOf" srcId="{3D734FFC-9DF6-411D-892A-7ADD8D04EE1D}" destId="{120362B1-718C-4C69-9FBB-BF28CCFCDE3A}" srcOrd="0" destOrd="0" presId="urn:microsoft.com/office/officeart/2005/8/layout/process1"/>
    <dgm:cxn modelId="{0368E3F7-66EB-4388-8D61-00EA8BC98C50}" type="presParOf" srcId="{6836546D-CA9A-4BB0-A17A-731F2E4AF5EC}" destId="{4059642A-1C7B-49FA-9DE8-298952CD6BE2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545827-8CC7-4446-ADC7-809AFA4F615B}" type="doc">
      <dgm:prSet loTypeId="urn:microsoft.com/office/officeart/2005/8/layout/hierarchy4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2D277D4-23E6-45E4-8790-7EE36D6E1AD8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МЕЖВЕДОМСТВЕННАЯ КОМИССИЯ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134D17-56AD-4CFD-BE60-B82886D619B8}" type="parTrans" cxnId="{710FF1C5-93E0-4BA4-A9AA-421DAF1D1806}">
      <dgm:prSet/>
      <dgm:spPr/>
      <dgm:t>
        <a:bodyPr/>
        <a:lstStyle/>
        <a:p>
          <a:endParaRPr lang="ru-RU"/>
        </a:p>
      </dgm:t>
    </dgm:pt>
    <dgm:pt modelId="{1C2C1A4D-BE70-4020-83E0-C5F0D68E6EC3}" type="sibTrans" cxnId="{710FF1C5-93E0-4BA4-A9AA-421DAF1D1806}">
      <dgm:prSet/>
      <dgm:spPr/>
      <dgm:t>
        <a:bodyPr/>
        <a:lstStyle/>
        <a:p>
          <a:endParaRPr lang="ru-RU"/>
        </a:p>
      </dgm:t>
    </dgm:pt>
    <dgm:pt modelId="{A63BB3AF-AACA-4846-94A1-96A3BED2703F}">
      <dgm:prSet phldrT="[Текст]" custT="1"/>
      <dgm:spPr/>
      <dgm:t>
        <a:bodyPr/>
        <a:lstStyle/>
        <a:p>
          <a:r>
            <a:rPr lang="ru-RU" sz="1400" dirty="0" smtClean="0"/>
            <a:t>Министерство здравоохранения Пермского края</a:t>
          </a:r>
          <a:endParaRPr lang="ru-RU" sz="1400" dirty="0"/>
        </a:p>
      </dgm:t>
    </dgm:pt>
    <dgm:pt modelId="{1D512488-4613-403A-9425-AC1104CDF6AA}" type="parTrans" cxnId="{F7AA6E1E-BF09-45D9-AD75-89A21376D408}">
      <dgm:prSet/>
      <dgm:spPr/>
      <dgm:t>
        <a:bodyPr/>
        <a:lstStyle/>
        <a:p>
          <a:endParaRPr lang="ru-RU"/>
        </a:p>
      </dgm:t>
    </dgm:pt>
    <dgm:pt modelId="{89BBAD20-9C76-4AD0-AEBF-69296AA012AB}" type="sibTrans" cxnId="{F7AA6E1E-BF09-45D9-AD75-89A21376D408}">
      <dgm:prSet/>
      <dgm:spPr/>
      <dgm:t>
        <a:bodyPr/>
        <a:lstStyle/>
        <a:p>
          <a:endParaRPr lang="ru-RU"/>
        </a:p>
      </dgm:t>
    </dgm:pt>
    <dgm:pt modelId="{57CB78FA-8789-4074-88F8-05FB4B42A20F}">
      <dgm:prSet phldrT="[Текст]" custT="1"/>
      <dgm:spPr/>
      <dgm:t>
        <a:bodyPr/>
        <a:lstStyle/>
        <a:p>
          <a:r>
            <a:rPr lang="ru-RU" sz="1400" dirty="0" smtClean="0"/>
            <a:t>Управление </a:t>
          </a:r>
          <a:r>
            <a:rPr lang="ru-RU" sz="1400" dirty="0" err="1" smtClean="0"/>
            <a:t>Роспотребнадзора</a:t>
          </a:r>
          <a:r>
            <a:rPr lang="ru-RU" sz="1400" dirty="0" smtClean="0"/>
            <a:t> по Пермскому краю</a:t>
          </a:r>
          <a:endParaRPr lang="ru-RU" sz="1400" dirty="0"/>
        </a:p>
      </dgm:t>
    </dgm:pt>
    <dgm:pt modelId="{61986A5D-2407-4BE4-870F-9BD33A559C2A}" type="parTrans" cxnId="{B8CD5A96-E78C-46AD-A129-D9FD6ED33A13}">
      <dgm:prSet/>
      <dgm:spPr/>
      <dgm:t>
        <a:bodyPr/>
        <a:lstStyle/>
        <a:p>
          <a:endParaRPr lang="ru-RU"/>
        </a:p>
      </dgm:t>
    </dgm:pt>
    <dgm:pt modelId="{767F470C-7E2E-4A16-90E6-277BB183A494}" type="sibTrans" cxnId="{B8CD5A96-E78C-46AD-A129-D9FD6ED33A13}">
      <dgm:prSet/>
      <dgm:spPr/>
      <dgm:t>
        <a:bodyPr/>
        <a:lstStyle/>
        <a:p>
          <a:endParaRPr lang="ru-RU"/>
        </a:p>
      </dgm:t>
    </dgm:pt>
    <dgm:pt modelId="{9F21B842-9C20-4ED6-A8B7-97ACB770EBB1}">
      <dgm:prSet phldrT="[Текст]"/>
      <dgm:spPr/>
      <dgm:t>
        <a:bodyPr/>
        <a:lstStyle/>
        <a:p>
          <a:r>
            <a:rPr lang="ru-RU" dirty="0" smtClean="0"/>
            <a:t>ГКУЗ ПК «Пермский краевой центр по профилактике и борьбе со СПИД и инфекционными заболеваниями»</a:t>
          </a:r>
          <a:endParaRPr lang="ru-RU" dirty="0"/>
        </a:p>
      </dgm:t>
    </dgm:pt>
    <dgm:pt modelId="{A5DDC0CC-0F26-4AF3-B874-0B67BA39FAEA}" type="parTrans" cxnId="{EB832206-9CFE-4742-8A13-A9AC66008D5F}">
      <dgm:prSet/>
      <dgm:spPr/>
      <dgm:t>
        <a:bodyPr/>
        <a:lstStyle/>
        <a:p>
          <a:endParaRPr lang="ru-RU"/>
        </a:p>
      </dgm:t>
    </dgm:pt>
    <dgm:pt modelId="{907826F8-B33C-49D3-9B39-DD9236FDDB90}" type="sibTrans" cxnId="{EB832206-9CFE-4742-8A13-A9AC66008D5F}">
      <dgm:prSet/>
      <dgm:spPr/>
      <dgm:t>
        <a:bodyPr/>
        <a:lstStyle/>
        <a:p>
          <a:endParaRPr lang="ru-RU"/>
        </a:p>
      </dgm:t>
    </dgm:pt>
    <dgm:pt modelId="{503FE3C8-2ADC-4530-9F5C-7904C02657D3}">
      <dgm:prSet/>
      <dgm:spPr/>
      <dgm:t>
        <a:bodyPr/>
        <a:lstStyle/>
        <a:p>
          <a:r>
            <a:rPr lang="ru-RU" dirty="0" smtClean="0"/>
            <a:t>Медицинские организации края</a:t>
          </a:r>
          <a:endParaRPr lang="ru-RU" dirty="0"/>
        </a:p>
      </dgm:t>
    </dgm:pt>
    <dgm:pt modelId="{C4A0D52E-3598-4181-B453-AB47B5B23F33}" type="parTrans" cxnId="{7D808B5B-67A8-4B3C-9B3F-8DB3DF417D8C}">
      <dgm:prSet/>
      <dgm:spPr/>
      <dgm:t>
        <a:bodyPr/>
        <a:lstStyle/>
        <a:p>
          <a:endParaRPr lang="ru-RU"/>
        </a:p>
      </dgm:t>
    </dgm:pt>
    <dgm:pt modelId="{E45BBD07-BB7B-436A-B4BB-7DCA8C0392BF}" type="sibTrans" cxnId="{7D808B5B-67A8-4B3C-9B3F-8DB3DF417D8C}">
      <dgm:prSet/>
      <dgm:spPr/>
      <dgm:t>
        <a:bodyPr/>
        <a:lstStyle/>
        <a:p>
          <a:endParaRPr lang="ru-RU"/>
        </a:p>
      </dgm:t>
    </dgm:pt>
    <dgm:pt modelId="{95A107CF-E638-46F5-B80A-67E5F96336B3}" type="pres">
      <dgm:prSet presAssocID="{D9545827-8CC7-4446-ADC7-809AFA4F615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315E35-FB4D-4713-A83C-29734977E4C5}" type="pres">
      <dgm:prSet presAssocID="{22D277D4-23E6-45E4-8790-7EE36D6E1AD8}" presName="vertOne" presStyleCnt="0"/>
      <dgm:spPr/>
    </dgm:pt>
    <dgm:pt modelId="{E9FF4F21-DEA4-427D-BB78-76E131047ED2}" type="pres">
      <dgm:prSet presAssocID="{22D277D4-23E6-45E4-8790-7EE36D6E1AD8}" presName="txOne" presStyleLbl="node0" presStyleIdx="0" presStyleCnt="1" custScaleY="32841" custLinFactNeighborX="-16" custLinFactNeighborY="-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3108C5-2488-41FD-906A-9A85B9DA84E2}" type="pres">
      <dgm:prSet presAssocID="{22D277D4-23E6-45E4-8790-7EE36D6E1AD8}" presName="parTransOne" presStyleCnt="0"/>
      <dgm:spPr/>
    </dgm:pt>
    <dgm:pt modelId="{7463363D-DB55-4739-8C14-2F424208F639}" type="pres">
      <dgm:prSet presAssocID="{22D277D4-23E6-45E4-8790-7EE36D6E1AD8}" presName="horzOne" presStyleCnt="0"/>
      <dgm:spPr/>
    </dgm:pt>
    <dgm:pt modelId="{663C6E12-391B-4436-B6C0-E817971E7EAE}" type="pres">
      <dgm:prSet presAssocID="{A63BB3AF-AACA-4846-94A1-96A3BED2703F}" presName="vertTwo" presStyleCnt="0"/>
      <dgm:spPr/>
    </dgm:pt>
    <dgm:pt modelId="{51EC2943-11F9-4616-B169-EF024DFDC8E0}" type="pres">
      <dgm:prSet presAssocID="{A63BB3AF-AACA-4846-94A1-96A3BED2703F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A22700-AD44-486C-8B11-6D928DAE562C}" type="pres">
      <dgm:prSet presAssocID="{A63BB3AF-AACA-4846-94A1-96A3BED2703F}" presName="horzTwo" presStyleCnt="0"/>
      <dgm:spPr/>
    </dgm:pt>
    <dgm:pt modelId="{4803CEBA-3B68-48D0-8438-A380640879FB}" type="pres">
      <dgm:prSet presAssocID="{89BBAD20-9C76-4AD0-AEBF-69296AA012AB}" presName="sibSpaceTwo" presStyleCnt="0"/>
      <dgm:spPr/>
    </dgm:pt>
    <dgm:pt modelId="{EFBB1C8F-F4A1-4BB7-BE8D-698C41BC06DC}" type="pres">
      <dgm:prSet presAssocID="{57CB78FA-8789-4074-88F8-05FB4B42A20F}" presName="vertTwo" presStyleCnt="0"/>
      <dgm:spPr/>
    </dgm:pt>
    <dgm:pt modelId="{0960321F-2621-421A-98EE-A76AF90C943C}" type="pres">
      <dgm:prSet presAssocID="{57CB78FA-8789-4074-88F8-05FB4B42A20F}" presName="txTwo" presStyleLbl="node2" presStyleIdx="1" presStyleCnt="4" custScaleX="1084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A742B0-7367-4885-AB2E-E3217597ED36}" type="pres">
      <dgm:prSet presAssocID="{57CB78FA-8789-4074-88F8-05FB4B42A20F}" presName="horzTwo" presStyleCnt="0"/>
      <dgm:spPr/>
    </dgm:pt>
    <dgm:pt modelId="{050DC1A0-31BE-4B30-BEFA-1B02286B54F6}" type="pres">
      <dgm:prSet presAssocID="{767F470C-7E2E-4A16-90E6-277BB183A494}" presName="sibSpaceTwo" presStyleCnt="0"/>
      <dgm:spPr/>
    </dgm:pt>
    <dgm:pt modelId="{C0DBC927-C1B9-4767-A966-ED050D403100}" type="pres">
      <dgm:prSet presAssocID="{9F21B842-9C20-4ED6-A8B7-97ACB770EBB1}" presName="vertTwo" presStyleCnt="0"/>
      <dgm:spPr/>
    </dgm:pt>
    <dgm:pt modelId="{6195F1D9-2E18-4ED5-B631-74EB087305B4}" type="pres">
      <dgm:prSet presAssocID="{9F21B842-9C20-4ED6-A8B7-97ACB770EBB1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86B919-A547-4754-A426-06B4ECF11329}" type="pres">
      <dgm:prSet presAssocID="{9F21B842-9C20-4ED6-A8B7-97ACB770EBB1}" presName="horzTwo" presStyleCnt="0"/>
      <dgm:spPr/>
    </dgm:pt>
    <dgm:pt modelId="{43CF7688-650B-4F79-8F50-AA5B6F8C9D95}" type="pres">
      <dgm:prSet presAssocID="{907826F8-B33C-49D3-9B39-DD9236FDDB90}" presName="sibSpaceTwo" presStyleCnt="0"/>
      <dgm:spPr/>
    </dgm:pt>
    <dgm:pt modelId="{935E640F-E981-47B4-A28E-3D47CDCBA1EB}" type="pres">
      <dgm:prSet presAssocID="{503FE3C8-2ADC-4530-9F5C-7904C02657D3}" presName="vertTwo" presStyleCnt="0"/>
      <dgm:spPr/>
    </dgm:pt>
    <dgm:pt modelId="{40A128E5-34C8-4962-8306-6E120E473DA5}" type="pres">
      <dgm:prSet presAssocID="{503FE3C8-2ADC-4530-9F5C-7904C02657D3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4F5C84-51A5-4EFB-9603-A336438C585F}" type="pres">
      <dgm:prSet presAssocID="{503FE3C8-2ADC-4530-9F5C-7904C02657D3}" presName="horzTwo" presStyleCnt="0"/>
      <dgm:spPr/>
    </dgm:pt>
  </dgm:ptLst>
  <dgm:cxnLst>
    <dgm:cxn modelId="{EB832206-9CFE-4742-8A13-A9AC66008D5F}" srcId="{22D277D4-23E6-45E4-8790-7EE36D6E1AD8}" destId="{9F21B842-9C20-4ED6-A8B7-97ACB770EBB1}" srcOrd="2" destOrd="0" parTransId="{A5DDC0CC-0F26-4AF3-B874-0B67BA39FAEA}" sibTransId="{907826F8-B33C-49D3-9B39-DD9236FDDB90}"/>
    <dgm:cxn modelId="{B8CD5A96-E78C-46AD-A129-D9FD6ED33A13}" srcId="{22D277D4-23E6-45E4-8790-7EE36D6E1AD8}" destId="{57CB78FA-8789-4074-88F8-05FB4B42A20F}" srcOrd="1" destOrd="0" parTransId="{61986A5D-2407-4BE4-870F-9BD33A559C2A}" sibTransId="{767F470C-7E2E-4A16-90E6-277BB183A494}"/>
    <dgm:cxn modelId="{98A82B4D-CA3E-40AA-909C-22E829E57FBF}" type="presOf" srcId="{9F21B842-9C20-4ED6-A8B7-97ACB770EBB1}" destId="{6195F1D9-2E18-4ED5-B631-74EB087305B4}" srcOrd="0" destOrd="0" presId="urn:microsoft.com/office/officeart/2005/8/layout/hierarchy4"/>
    <dgm:cxn modelId="{7B821CBC-81BA-432F-9AE5-A29302F95DA8}" type="presOf" srcId="{22D277D4-23E6-45E4-8790-7EE36D6E1AD8}" destId="{E9FF4F21-DEA4-427D-BB78-76E131047ED2}" srcOrd="0" destOrd="0" presId="urn:microsoft.com/office/officeart/2005/8/layout/hierarchy4"/>
    <dgm:cxn modelId="{7D808B5B-67A8-4B3C-9B3F-8DB3DF417D8C}" srcId="{22D277D4-23E6-45E4-8790-7EE36D6E1AD8}" destId="{503FE3C8-2ADC-4530-9F5C-7904C02657D3}" srcOrd="3" destOrd="0" parTransId="{C4A0D52E-3598-4181-B453-AB47B5B23F33}" sibTransId="{E45BBD07-BB7B-436A-B4BB-7DCA8C0392BF}"/>
    <dgm:cxn modelId="{F7AA6E1E-BF09-45D9-AD75-89A21376D408}" srcId="{22D277D4-23E6-45E4-8790-7EE36D6E1AD8}" destId="{A63BB3AF-AACA-4846-94A1-96A3BED2703F}" srcOrd="0" destOrd="0" parTransId="{1D512488-4613-403A-9425-AC1104CDF6AA}" sibTransId="{89BBAD20-9C76-4AD0-AEBF-69296AA012AB}"/>
    <dgm:cxn modelId="{99110C27-F846-4E06-81E4-C3053982AD2C}" type="presOf" srcId="{D9545827-8CC7-4446-ADC7-809AFA4F615B}" destId="{95A107CF-E638-46F5-B80A-67E5F96336B3}" srcOrd="0" destOrd="0" presId="urn:microsoft.com/office/officeart/2005/8/layout/hierarchy4"/>
    <dgm:cxn modelId="{16E1A4E2-40D4-4ABC-B28A-6805A0D76A71}" type="presOf" srcId="{503FE3C8-2ADC-4530-9F5C-7904C02657D3}" destId="{40A128E5-34C8-4962-8306-6E120E473DA5}" srcOrd="0" destOrd="0" presId="urn:microsoft.com/office/officeart/2005/8/layout/hierarchy4"/>
    <dgm:cxn modelId="{D4A1937B-1CC2-43C4-87CB-3CEB470E7336}" type="presOf" srcId="{A63BB3AF-AACA-4846-94A1-96A3BED2703F}" destId="{51EC2943-11F9-4616-B169-EF024DFDC8E0}" srcOrd="0" destOrd="0" presId="urn:microsoft.com/office/officeart/2005/8/layout/hierarchy4"/>
    <dgm:cxn modelId="{2482AEBE-E2E0-4423-8417-9563ED1F1FAB}" type="presOf" srcId="{57CB78FA-8789-4074-88F8-05FB4B42A20F}" destId="{0960321F-2621-421A-98EE-A76AF90C943C}" srcOrd="0" destOrd="0" presId="urn:microsoft.com/office/officeart/2005/8/layout/hierarchy4"/>
    <dgm:cxn modelId="{710FF1C5-93E0-4BA4-A9AA-421DAF1D1806}" srcId="{D9545827-8CC7-4446-ADC7-809AFA4F615B}" destId="{22D277D4-23E6-45E4-8790-7EE36D6E1AD8}" srcOrd="0" destOrd="0" parTransId="{FC134D17-56AD-4CFD-BE60-B82886D619B8}" sibTransId="{1C2C1A4D-BE70-4020-83E0-C5F0D68E6EC3}"/>
    <dgm:cxn modelId="{9887CC21-FD98-4383-9F6E-EF7CF9D0B49D}" type="presParOf" srcId="{95A107CF-E638-46F5-B80A-67E5F96336B3}" destId="{EC315E35-FB4D-4713-A83C-29734977E4C5}" srcOrd="0" destOrd="0" presId="urn:microsoft.com/office/officeart/2005/8/layout/hierarchy4"/>
    <dgm:cxn modelId="{42BE9AD2-219E-4CE1-8E2F-F9CEC4C33CDA}" type="presParOf" srcId="{EC315E35-FB4D-4713-A83C-29734977E4C5}" destId="{E9FF4F21-DEA4-427D-BB78-76E131047ED2}" srcOrd="0" destOrd="0" presId="urn:microsoft.com/office/officeart/2005/8/layout/hierarchy4"/>
    <dgm:cxn modelId="{5BB78B8A-DC71-4991-A522-2CAF78F5D0CC}" type="presParOf" srcId="{EC315E35-FB4D-4713-A83C-29734977E4C5}" destId="{DB3108C5-2488-41FD-906A-9A85B9DA84E2}" srcOrd="1" destOrd="0" presId="urn:microsoft.com/office/officeart/2005/8/layout/hierarchy4"/>
    <dgm:cxn modelId="{6EEE0CEF-6994-4BC3-8900-1CBE99DE134D}" type="presParOf" srcId="{EC315E35-FB4D-4713-A83C-29734977E4C5}" destId="{7463363D-DB55-4739-8C14-2F424208F639}" srcOrd="2" destOrd="0" presId="urn:microsoft.com/office/officeart/2005/8/layout/hierarchy4"/>
    <dgm:cxn modelId="{4FCEBA3D-4DD4-4076-9F74-CDFF2A4189E1}" type="presParOf" srcId="{7463363D-DB55-4739-8C14-2F424208F639}" destId="{663C6E12-391B-4436-B6C0-E817971E7EAE}" srcOrd="0" destOrd="0" presId="urn:microsoft.com/office/officeart/2005/8/layout/hierarchy4"/>
    <dgm:cxn modelId="{39BA1185-B8AE-4DA7-BC9A-75A13A045D55}" type="presParOf" srcId="{663C6E12-391B-4436-B6C0-E817971E7EAE}" destId="{51EC2943-11F9-4616-B169-EF024DFDC8E0}" srcOrd="0" destOrd="0" presId="urn:microsoft.com/office/officeart/2005/8/layout/hierarchy4"/>
    <dgm:cxn modelId="{3E1AB69A-5E3F-4CD3-9A54-6448ECE785FF}" type="presParOf" srcId="{663C6E12-391B-4436-B6C0-E817971E7EAE}" destId="{EAA22700-AD44-486C-8B11-6D928DAE562C}" srcOrd="1" destOrd="0" presId="urn:microsoft.com/office/officeart/2005/8/layout/hierarchy4"/>
    <dgm:cxn modelId="{FC36E927-7115-4C71-BC7D-A10196C23AD0}" type="presParOf" srcId="{7463363D-DB55-4739-8C14-2F424208F639}" destId="{4803CEBA-3B68-48D0-8438-A380640879FB}" srcOrd="1" destOrd="0" presId="urn:microsoft.com/office/officeart/2005/8/layout/hierarchy4"/>
    <dgm:cxn modelId="{FBD79949-90E7-4F55-A1DA-68748743AEA3}" type="presParOf" srcId="{7463363D-DB55-4739-8C14-2F424208F639}" destId="{EFBB1C8F-F4A1-4BB7-BE8D-698C41BC06DC}" srcOrd="2" destOrd="0" presId="urn:microsoft.com/office/officeart/2005/8/layout/hierarchy4"/>
    <dgm:cxn modelId="{10E40E31-8367-4D8E-ACA0-9070F9B8480D}" type="presParOf" srcId="{EFBB1C8F-F4A1-4BB7-BE8D-698C41BC06DC}" destId="{0960321F-2621-421A-98EE-A76AF90C943C}" srcOrd="0" destOrd="0" presId="urn:microsoft.com/office/officeart/2005/8/layout/hierarchy4"/>
    <dgm:cxn modelId="{F12B5EFF-D477-49BE-99CE-8C3E24F86490}" type="presParOf" srcId="{EFBB1C8F-F4A1-4BB7-BE8D-698C41BC06DC}" destId="{B2A742B0-7367-4885-AB2E-E3217597ED36}" srcOrd="1" destOrd="0" presId="urn:microsoft.com/office/officeart/2005/8/layout/hierarchy4"/>
    <dgm:cxn modelId="{F3B5FB2E-EA65-4AE7-9DAF-3E13AA225283}" type="presParOf" srcId="{7463363D-DB55-4739-8C14-2F424208F639}" destId="{050DC1A0-31BE-4B30-BEFA-1B02286B54F6}" srcOrd="3" destOrd="0" presId="urn:microsoft.com/office/officeart/2005/8/layout/hierarchy4"/>
    <dgm:cxn modelId="{89B2F897-D2BF-4C66-9BB7-D1EA776D8BAE}" type="presParOf" srcId="{7463363D-DB55-4739-8C14-2F424208F639}" destId="{C0DBC927-C1B9-4767-A966-ED050D403100}" srcOrd="4" destOrd="0" presId="urn:microsoft.com/office/officeart/2005/8/layout/hierarchy4"/>
    <dgm:cxn modelId="{73631178-2F06-4EC3-B1C8-AC31B94386FA}" type="presParOf" srcId="{C0DBC927-C1B9-4767-A966-ED050D403100}" destId="{6195F1D9-2E18-4ED5-B631-74EB087305B4}" srcOrd="0" destOrd="0" presId="urn:microsoft.com/office/officeart/2005/8/layout/hierarchy4"/>
    <dgm:cxn modelId="{13949399-7566-421E-8F84-91CAFD66663E}" type="presParOf" srcId="{C0DBC927-C1B9-4767-A966-ED050D403100}" destId="{CE86B919-A547-4754-A426-06B4ECF11329}" srcOrd="1" destOrd="0" presId="urn:microsoft.com/office/officeart/2005/8/layout/hierarchy4"/>
    <dgm:cxn modelId="{F3D1C762-D7A5-4A9F-BC41-7A50C49575D0}" type="presParOf" srcId="{7463363D-DB55-4739-8C14-2F424208F639}" destId="{43CF7688-650B-4F79-8F50-AA5B6F8C9D95}" srcOrd="5" destOrd="0" presId="urn:microsoft.com/office/officeart/2005/8/layout/hierarchy4"/>
    <dgm:cxn modelId="{1A80D224-0796-4AB1-B3D4-9B4EFDE91683}" type="presParOf" srcId="{7463363D-DB55-4739-8C14-2F424208F639}" destId="{935E640F-E981-47B4-A28E-3D47CDCBA1EB}" srcOrd="6" destOrd="0" presId="urn:microsoft.com/office/officeart/2005/8/layout/hierarchy4"/>
    <dgm:cxn modelId="{3B98C12F-4321-4ABF-BB8D-2D469D24AE0D}" type="presParOf" srcId="{935E640F-E981-47B4-A28E-3D47CDCBA1EB}" destId="{40A128E5-34C8-4962-8306-6E120E473DA5}" srcOrd="0" destOrd="0" presId="urn:microsoft.com/office/officeart/2005/8/layout/hierarchy4"/>
    <dgm:cxn modelId="{422C91F1-F18B-40FD-9B74-FB5A4118C0CC}" type="presParOf" srcId="{935E640F-E981-47B4-A28E-3D47CDCBA1EB}" destId="{444F5C84-51A5-4EFB-9603-A336438C585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D4734-470C-4127-86A4-05915FB125C6}">
      <dsp:nvSpPr>
        <dsp:cNvPr id="0" name=""/>
        <dsp:cNvSpPr/>
      </dsp:nvSpPr>
      <dsp:spPr>
        <a:xfrm>
          <a:off x="0" y="9987"/>
          <a:ext cx="8136904" cy="479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№1</a:t>
          </a:r>
          <a:endParaRPr lang="ru-RU" sz="2000" b="1" kern="1200" dirty="0"/>
        </a:p>
      </dsp:txBody>
      <dsp:txXfrm>
        <a:off x="23417" y="33404"/>
        <a:ext cx="8090070" cy="432866"/>
      </dsp:txXfrm>
    </dsp:sp>
    <dsp:sp modelId="{D68E6F8D-D4C5-4FDF-8934-ED43FF5E933D}">
      <dsp:nvSpPr>
        <dsp:cNvPr id="0" name=""/>
        <dsp:cNvSpPr/>
      </dsp:nvSpPr>
      <dsp:spPr>
        <a:xfrm>
          <a:off x="0" y="489687"/>
          <a:ext cx="8136904" cy="72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34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Государствам следует создать эффективную национальную базу обеспечивающую скоординированный, предполагающий широкое участие, гласный и ответственный подход к проблеме ВИЧ.</a:t>
          </a:r>
          <a:endParaRPr lang="ru-RU" sz="1600" kern="1200" dirty="0"/>
        </a:p>
      </dsp:txBody>
      <dsp:txXfrm>
        <a:off x="0" y="489687"/>
        <a:ext cx="8136904" cy="724500"/>
      </dsp:txXfrm>
    </dsp:sp>
    <dsp:sp modelId="{03762CBA-87F5-4BB7-98D2-AF92E4F7CA86}">
      <dsp:nvSpPr>
        <dsp:cNvPr id="0" name=""/>
        <dsp:cNvSpPr/>
      </dsp:nvSpPr>
      <dsp:spPr>
        <a:xfrm>
          <a:off x="0" y="1214187"/>
          <a:ext cx="8136904" cy="479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№2</a:t>
          </a:r>
          <a:endParaRPr lang="ru-RU" sz="2000" b="1" kern="1200" dirty="0"/>
        </a:p>
      </dsp:txBody>
      <dsp:txXfrm>
        <a:off x="23417" y="1237604"/>
        <a:ext cx="8090070" cy="432866"/>
      </dsp:txXfrm>
    </dsp:sp>
    <dsp:sp modelId="{F4715D66-BB7A-4039-B5BC-962762A59DC8}">
      <dsp:nvSpPr>
        <dsp:cNvPr id="0" name=""/>
        <dsp:cNvSpPr/>
      </dsp:nvSpPr>
      <dsp:spPr>
        <a:xfrm>
          <a:off x="0" y="1693887"/>
          <a:ext cx="8136904" cy="952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34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Государствам следует обеспечить посредством политической и финансовой поддержки проведение консультаций на уровне общин на всех стадиях выработки политики выполнения и оценки результативности программ в области ВИЧ.</a:t>
          </a:r>
          <a:endParaRPr lang="ru-RU" sz="1600" kern="1200" dirty="0"/>
        </a:p>
      </dsp:txBody>
      <dsp:txXfrm>
        <a:off x="0" y="1693887"/>
        <a:ext cx="8136904" cy="952200"/>
      </dsp:txXfrm>
    </dsp:sp>
    <dsp:sp modelId="{867B4DFB-3111-4B94-966C-75B619A252AE}">
      <dsp:nvSpPr>
        <dsp:cNvPr id="0" name=""/>
        <dsp:cNvSpPr/>
      </dsp:nvSpPr>
      <dsp:spPr>
        <a:xfrm>
          <a:off x="0" y="2646087"/>
          <a:ext cx="8136904" cy="479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№3</a:t>
          </a:r>
          <a:endParaRPr lang="ru-RU" sz="2000" b="1" kern="1200" dirty="0"/>
        </a:p>
      </dsp:txBody>
      <dsp:txXfrm>
        <a:off x="23417" y="2669504"/>
        <a:ext cx="8090070" cy="432866"/>
      </dsp:txXfrm>
    </dsp:sp>
    <dsp:sp modelId="{70A543EF-FFA9-43C3-A1D3-34ED8F1D11D1}">
      <dsp:nvSpPr>
        <dsp:cNvPr id="0" name=""/>
        <dsp:cNvSpPr/>
      </dsp:nvSpPr>
      <dsp:spPr>
        <a:xfrm>
          <a:off x="0" y="3125787"/>
          <a:ext cx="8136904" cy="952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34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Государствам следует пересмотреть и реформировать законодательство в области общественного здравоохранения, имея ввиду обеспечить, чтобы оно позволяло адекватно решать вопросы охраны здоровья населения возникающие в связи с ВИЧ.</a:t>
          </a:r>
          <a:endParaRPr lang="ru-RU" sz="1600" kern="1200" dirty="0"/>
        </a:p>
      </dsp:txBody>
      <dsp:txXfrm>
        <a:off x="0" y="3125787"/>
        <a:ext cx="8136904" cy="952200"/>
      </dsp:txXfrm>
    </dsp:sp>
    <dsp:sp modelId="{BF05EE05-385F-4DDD-B11C-31D5F3A15006}">
      <dsp:nvSpPr>
        <dsp:cNvPr id="0" name=""/>
        <dsp:cNvSpPr/>
      </dsp:nvSpPr>
      <dsp:spPr>
        <a:xfrm>
          <a:off x="0" y="4077987"/>
          <a:ext cx="8136904" cy="4797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№4</a:t>
          </a:r>
          <a:endParaRPr lang="ru-RU" sz="2000" b="1" kern="1200" dirty="0"/>
        </a:p>
      </dsp:txBody>
      <dsp:txXfrm>
        <a:off x="23417" y="4101404"/>
        <a:ext cx="8090070" cy="432866"/>
      </dsp:txXfrm>
    </dsp:sp>
    <dsp:sp modelId="{32FA2040-D8F3-474C-9E5C-3024C8A2EE64}">
      <dsp:nvSpPr>
        <dsp:cNvPr id="0" name=""/>
        <dsp:cNvSpPr/>
      </dsp:nvSpPr>
      <dsp:spPr>
        <a:xfrm>
          <a:off x="0" y="4557687"/>
          <a:ext cx="8136904" cy="117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34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Государствам следует пересмотреть и реформировать уголовное законодательство и системы исполнения наказаний, с тем чтобы они соответствовали международным обязательствам в области прав человека, не использовались недобросовестно в контексте ВИЧ и не были направлены против уязвимых групп населения. </a:t>
          </a:r>
          <a:endParaRPr lang="ru-RU" sz="1600" kern="1200" dirty="0"/>
        </a:p>
      </dsp:txBody>
      <dsp:txXfrm>
        <a:off x="0" y="4557687"/>
        <a:ext cx="8136904" cy="1179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D4734-470C-4127-86A4-05915FB125C6}">
      <dsp:nvSpPr>
        <dsp:cNvPr id="0" name=""/>
        <dsp:cNvSpPr/>
      </dsp:nvSpPr>
      <dsp:spPr>
        <a:xfrm>
          <a:off x="0" y="77408"/>
          <a:ext cx="8208911" cy="4077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№5</a:t>
          </a:r>
          <a:endParaRPr lang="ru-RU" sz="1700" b="1" kern="1200" dirty="0"/>
        </a:p>
      </dsp:txBody>
      <dsp:txXfrm>
        <a:off x="19904" y="97312"/>
        <a:ext cx="8169103" cy="367937"/>
      </dsp:txXfrm>
    </dsp:sp>
    <dsp:sp modelId="{D68E6F8D-D4C5-4FDF-8934-ED43FF5E933D}">
      <dsp:nvSpPr>
        <dsp:cNvPr id="0" name=""/>
        <dsp:cNvSpPr/>
      </dsp:nvSpPr>
      <dsp:spPr>
        <a:xfrm>
          <a:off x="0" y="485154"/>
          <a:ext cx="8208911" cy="1337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3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Государствам следует принять или усилить антидискриминационные и другие защитительные законы, которые ограждали бы от дискриминации в государственном и частном секторах уязвимые группы, людей, живущих с ВИЧ, и инвалидов, обеспечивали бы неприкосновенность частной жизни конфиденциальность и соблюдение этических норм при проведении исследований на человеке, делили бы акцент на воспитательных и согласительных процедурах и предусматривали бы быстрое и эффективное применение административных и гражданско-правовых средств защиты. </a:t>
          </a:r>
          <a:endParaRPr lang="ru-RU" sz="1300" kern="1200" dirty="0"/>
        </a:p>
      </dsp:txBody>
      <dsp:txXfrm>
        <a:off x="0" y="485154"/>
        <a:ext cx="8208911" cy="1337219"/>
      </dsp:txXfrm>
    </dsp:sp>
    <dsp:sp modelId="{03762CBA-87F5-4BB7-98D2-AF92E4F7CA86}">
      <dsp:nvSpPr>
        <dsp:cNvPr id="0" name=""/>
        <dsp:cNvSpPr/>
      </dsp:nvSpPr>
      <dsp:spPr>
        <a:xfrm>
          <a:off x="0" y="1822374"/>
          <a:ext cx="8208911" cy="4077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№6</a:t>
          </a:r>
          <a:endParaRPr lang="ru-RU" sz="1700" b="1" kern="1200" dirty="0"/>
        </a:p>
      </dsp:txBody>
      <dsp:txXfrm>
        <a:off x="19904" y="1842278"/>
        <a:ext cx="8169103" cy="367937"/>
      </dsp:txXfrm>
    </dsp:sp>
    <dsp:sp modelId="{F4715D66-BB7A-4039-B5BC-962762A59DC8}">
      <dsp:nvSpPr>
        <dsp:cNvPr id="0" name=""/>
        <dsp:cNvSpPr/>
      </dsp:nvSpPr>
      <dsp:spPr>
        <a:xfrm>
          <a:off x="0" y="2230119"/>
          <a:ext cx="8208911" cy="967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3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Государствам следует принять законодательство с целью регулирования вопросов, связанных с товарами, услугами и информацией в области ВИЧ, имея ввиду обеспечить широкую доступность качественных профилактических мер и услуг, надлежащее информирование о лечебно-профилактических аспектах ВИЧ, а так же безопасное и эффективное лечение по доступным ценам. </a:t>
          </a:r>
          <a:endParaRPr lang="ru-RU" sz="1300" kern="1200" dirty="0"/>
        </a:p>
      </dsp:txBody>
      <dsp:txXfrm>
        <a:off x="0" y="2230119"/>
        <a:ext cx="8208911" cy="967725"/>
      </dsp:txXfrm>
    </dsp:sp>
    <dsp:sp modelId="{867B4DFB-3111-4B94-966C-75B619A252AE}">
      <dsp:nvSpPr>
        <dsp:cNvPr id="0" name=""/>
        <dsp:cNvSpPr/>
      </dsp:nvSpPr>
      <dsp:spPr>
        <a:xfrm>
          <a:off x="0" y="3197843"/>
          <a:ext cx="8208911" cy="4077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№7</a:t>
          </a:r>
          <a:endParaRPr lang="ru-RU" sz="1700" b="1" kern="1200" dirty="0"/>
        </a:p>
      </dsp:txBody>
      <dsp:txXfrm>
        <a:off x="19904" y="3217747"/>
        <a:ext cx="8169103" cy="367937"/>
      </dsp:txXfrm>
    </dsp:sp>
    <dsp:sp modelId="{70A543EF-FFA9-43C3-A1D3-34ED8F1D11D1}">
      <dsp:nvSpPr>
        <dsp:cNvPr id="0" name=""/>
        <dsp:cNvSpPr/>
      </dsp:nvSpPr>
      <dsp:spPr>
        <a:xfrm>
          <a:off x="0" y="3605589"/>
          <a:ext cx="8208911" cy="774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3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Государствам следует создать и поддерживать службы правовой поддержки, которые будут информировать людей, затронутых ВИЧ, об их правах, оказывать бесплатные юридические услуги, и использовать в дополнение к судам такие правозащитные структуры как службы министерства юстиции, омбудсмены и т.д.</a:t>
          </a:r>
          <a:endParaRPr lang="ru-RU" sz="1300" kern="1200" dirty="0"/>
        </a:p>
      </dsp:txBody>
      <dsp:txXfrm>
        <a:off x="0" y="3605589"/>
        <a:ext cx="8208911" cy="774180"/>
      </dsp:txXfrm>
    </dsp:sp>
    <dsp:sp modelId="{BF05EE05-385F-4DDD-B11C-31D5F3A15006}">
      <dsp:nvSpPr>
        <dsp:cNvPr id="0" name=""/>
        <dsp:cNvSpPr/>
      </dsp:nvSpPr>
      <dsp:spPr>
        <a:xfrm>
          <a:off x="0" y="4379769"/>
          <a:ext cx="8208911" cy="4077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№8</a:t>
          </a:r>
          <a:endParaRPr lang="ru-RU" sz="1700" b="1" kern="1200" dirty="0"/>
        </a:p>
      </dsp:txBody>
      <dsp:txXfrm>
        <a:off x="19904" y="4399673"/>
        <a:ext cx="8169103" cy="367937"/>
      </dsp:txXfrm>
    </dsp:sp>
    <dsp:sp modelId="{32FA2040-D8F3-474C-9E5C-3024C8A2EE64}">
      <dsp:nvSpPr>
        <dsp:cNvPr id="0" name=""/>
        <dsp:cNvSpPr/>
      </dsp:nvSpPr>
      <dsp:spPr>
        <a:xfrm>
          <a:off x="0" y="4787514"/>
          <a:ext cx="8208911" cy="967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3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Государством следует в сотрудничестве с населением и через его посредничество способствовать созданию благоприятной и стимулирующий среды для женщин, детей и прочих уязвимых групп, устраняя порождающие эту уязвимость предрассудки и неравенства путем диалога с населением, создания специальных социальных служб и служб общественного здравоохранения, так же поддержки общинных объединений.</a:t>
          </a:r>
          <a:endParaRPr lang="ru-RU" sz="1300" kern="1200" dirty="0"/>
        </a:p>
      </dsp:txBody>
      <dsp:txXfrm>
        <a:off x="0" y="4787514"/>
        <a:ext cx="8208911" cy="9677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D4734-470C-4127-86A4-05915FB125C6}">
      <dsp:nvSpPr>
        <dsp:cNvPr id="0" name=""/>
        <dsp:cNvSpPr/>
      </dsp:nvSpPr>
      <dsp:spPr>
        <a:xfrm>
          <a:off x="0" y="313703"/>
          <a:ext cx="8208911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№9</a:t>
          </a:r>
          <a:endParaRPr lang="ru-RU" sz="1900" b="1" kern="1200" dirty="0"/>
        </a:p>
      </dsp:txBody>
      <dsp:txXfrm>
        <a:off x="22246" y="335949"/>
        <a:ext cx="8164419" cy="411223"/>
      </dsp:txXfrm>
    </dsp:sp>
    <dsp:sp modelId="{D68E6F8D-D4C5-4FDF-8934-ED43FF5E933D}">
      <dsp:nvSpPr>
        <dsp:cNvPr id="0" name=""/>
        <dsp:cNvSpPr/>
      </dsp:nvSpPr>
      <dsp:spPr>
        <a:xfrm>
          <a:off x="0" y="769418"/>
          <a:ext cx="8208911" cy="904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33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Государствам следует способствовать широкому и непрерывному распространению творческих воспитательных, учебных и информационных программ, специально предназначенных для того, чтобы дискриминация ассоциируемая с ВИЧ,  сменилась пониманием и состраданием.</a:t>
          </a:r>
          <a:endParaRPr lang="ru-RU" sz="1500" kern="1200" dirty="0"/>
        </a:p>
      </dsp:txBody>
      <dsp:txXfrm>
        <a:off x="0" y="769418"/>
        <a:ext cx="8208911" cy="904590"/>
      </dsp:txXfrm>
    </dsp:sp>
    <dsp:sp modelId="{03762CBA-87F5-4BB7-98D2-AF92E4F7CA86}">
      <dsp:nvSpPr>
        <dsp:cNvPr id="0" name=""/>
        <dsp:cNvSpPr/>
      </dsp:nvSpPr>
      <dsp:spPr>
        <a:xfrm>
          <a:off x="0" y="1674008"/>
          <a:ext cx="8208911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№10</a:t>
          </a:r>
          <a:endParaRPr lang="ru-RU" sz="1900" b="1" kern="1200" dirty="0"/>
        </a:p>
      </dsp:txBody>
      <dsp:txXfrm>
        <a:off x="22246" y="1696254"/>
        <a:ext cx="8164419" cy="411223"/>
      </dsp:txXfrm>
    </dsp:sp>
    <dsp:sp modelId="{F4715D66-BB7A-4039-B5BC-962762A59DC8}">
      <dsp:nvSpPr>
        <dsp:cNvPr id="0" name=""/>
        <dsp:cNvSpPr/>
      </dsp:nvSpPr>
      <dsp:spPr>
        <a:xfrm>
          <a:off x="0" y="2129723"/>
          <a:ext cx="8208911" cy="688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33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Государствам следует обеспечить разработку правительственными органами и частным сектором кодексов поведения по вопросам ВИЧ, воплощающих принципы прав человека в кодексе профессиональных обязанностей.</a:t>
          </a:r>
          <a:endParaRPr lang="ru-RU" sz="1500" kern="1200" dirty="0"/>
        </a:p>
      </dsp:txBody>
      <dsp:txXfrm>
        <a:off x="0" y="2129723"/>
        <a:ext cx="8208911" cy="688274"/>
      </dsp:txXfrm>
    </dsp:sp>
    <dsp:sp modelId="{867B4DFB-3111-4B94-966C-75B619A252AE}">
      <dsp:nvSpPr>
        <dsp:cNvPr id="0" name=""/>
        <dsp:cNvSpPr/>
      </dsp:nvSpPr>
      <dsp:spPr>
        <a:xfrm>
          <a:off x="0" y="2817999"/>
          <a:ext cx="8208911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№11</a:t>
          </a:r>
          <a:endParaRPr lang="ru-RU" sz="1900" b="1" kern="1200" dirty="0"/>
        </a:p>
      </dsp:txBody>
      <dsp:txXfrm>
        <a:off x="22246" y="2840245"/>
        <a:ext cx="8164419" cy="411223"/>
      </dsp:txXfrm>
    </dsp:sp>
    <dsp:sp modelId="{70A543EF-FFA9-43C3-A1D3-34ED8F1D11D1}">
      <dsp:nvSpPr>
        <dsp:cNvPr id="0" name=""/>
        <dsp:cNvSpPr/>
      </dsp:nvSpPr>
      <dsp:spPr>
        <a:xfrm>
          <a:off x="0" y="3273714"/>
          <a:ext cx="8208911" cy="688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33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Государствам следует создать контрольные и правоприменительные механизмы с целью гарантировать защиту прав человека, связанных с ВИЧ, включая права людей, живущих с ВИЧ их семей и общин.</a:t>
          </a:r>
          <a:endParaRPr lang="ru-RU" sz="1500" kern="1200" dirty="0"/>
        </a:p>
      </dsp:txBody>
      <dsp:txXfrm>
        <a:off x="0" y="3273714"/>
        <a:ext cx="8208911" cy="688274"/>
      </dsp:txXfrm>
    </dsp:sp>
    <dsp:sp modelId="{BF05EE05-385F-4DDD-B11C-31D5F3A15006}">
      <dsp:nvSpPr>
        <dsp:cNvPr id="0" name=""/>
        <dsp:cNvSpPr/>
      </dsp:nvSpPr>
      <dsp:spPr>
        <a:xfrm>
          <a:off x="0" y="3961989"/>
          <a:ext cx="8208911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№12</a:t>
          </a:r>
          <a:endParaRPr lang="ru-RU" sz="1900" b="1" kern="1200" dirty="0"/>
        </a:p>
      </dsp:txBody>
      <dsp:txXfrm>
        <a:off x="22246" y="3984235"/>
        <a:ext cx="8164419" cy="411223"/>
      </dsp:txXfrm>
    </dsp:sp>
    <dsp:sp modelId="{32FA2040-D8F3-474C-9E5C-3024C8A2EE64}">
      <dsp:nvSpPr>
        <dsp:cNvPr id="0" name=""/>
        <dsp:cNvSpPr/>
      </dsp:nvSpPr>
      <dsp:spPr>
        <a:xfrm>
          <a:off x="0" y="4417704"/>
          <a:ext cx="8208911" cy="1101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33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Государствам следует сотрудничать со всеми соответствующими программами и учреждениями системы организации ООН в обмене знаниями и опытом по проблематике прав человека, связанных с ВИЯ, а так же создавать эффективные механизмы защиты прав человека в контексте ВИЧ на международном уровне.</a:t>
          </a:r>
          <a:endParaRPr lang="ru-RU" sz="1500" kern="1200" dirty="0"/>
        </a:p>
      </dsp:txBody>
      <dsp:txXfrm>
        <a:off x="0" y="4417704"/>
        <a:ext cx="8208911" cy="11012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7B287-73D0-437C-992A-7F5F2E10C6AD}">
      <dsp:nvSpPr>
        <dsp:cNvPr id="0" name=""/>
        <dsp:cNvSpPr/>
      </dsp:nvSpPr>
      <dsp:spPr>
        <a:xfrm>
          <a:off x="575993" y="469549"/>
          <a:ext cx="7574723" cy="23175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9771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Правительство РФ утвердило план мероприятий по реализации государственной стратегии противодействия распространению ВИЧ-инфекции в России. Распоряжение Правительства РФ от 20 апреля 2017 года №754-р.</a:t>
          </a:r>
          <a:endParaRPr lang="ru-RU" sz="1500" kern="1200" dirty="0"/>
        </a:p>
      </dsp:txBody>
      <dsp:txXfrm>
        <a:off x="575993" y="469549"/>
        <a:ext cx="7574723" cy="2317574"/>
      </dsp:txXfrm>
    </dsp:sp>
    <dsp:sp modelId="{1CD334BD-EDD7-45D9-9DBD-97C081290895}">
      <dsp:nvSpPr>
        <dsp:cNvPr id="0" name=""/>
        <dsp:cNvSpPr/>
      </dsp:nvSpPr>
      <dsp:spPr>
        <a:xfrm>
          <a:off x="346226" y="134788"/>
          <a:ext cx="1622302" cy="2433453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7732B-04FF-4F9D-8008-46186339CC1E}">
      <dsp:nvSpPr>
        <dsp:cNvPr id="0" name=""/>
        <dsp:cNvSpPr/>
      </dsp:nvSpPr>
      <dsp:spPr>
        <a:xfrm>
          <a:off x="652529" y="3379732"/>
          <a:ext cx="7472676" cy="231757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9771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 Пермском крае межведомственное взаимодействие по профилактике распространения ВИЧ-инфекции у детей, в том числе по работе с беременными женщинами, уклоняющихся от профилактики перинатальной передачи ВИЧ, родителей, уклоняющихся от лечения детей, организовано на основе приказа Министерства здравоохранения Пермского края 6 октября 2015 г. № СЭД-34-01-06-803 «Об организации работы по оказанию медицинской помощи ВИЧ-инфицированным пациентам». </a:t>
          </a:r>
          <a:endParaRPr lang="ru-RU" sz="1500" kern="1200" dirty="0"/>
        </a:p>
      </dsp:txBody>
      <dsp:txXfrm>
        <a:off x="652529" y="3379732"/>
        <a:ext cx="7472676" cy="2317574"/>
      </dsp:txXfrm>
    </dsp:sp>
    <dsp:sp modelId="{DCCC8E9A-ED09-4068-B5E8-CE88492B4BDD}">
      <dsp:nvSpPr>
        <dsp:cNvPr id="0" name=""/>
        <dsp:cNvSpPr/>
      </dsp:nvSpPr>
      <dsp:spPr>
        <a:xfrm>
          <a:off x="371219" y="3052357"/>
          <a:ext cx="1622302" cy="2418682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6ABA3-700C-43B1-B985-098A750B1B88}">
      <dsp:nvSpPr>
        <dsp:cNvPr id="0" name=""/>
        <dsp:cNvSpPr/>
      </dsp:nvSpPr>
      <dsp:spPr>
        <a:xfrm>
          <a:off x="1603" y="0"/>
          <a:ext cx="3418723" cy="13681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отказ родителей от лечения или от диспансерных осмотров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ВИЧ-инфицированных детей</a:t>
          </a:r>
          <a:endParaRPr lang="ru-RU" sz="1400" b="1" kern="1200" dirty="0"/>
        </a:p>
      </dsp:txBody>
      <dsp:txXfrm>
        <a:off x="41675" y="40072"/>
        <a:ext cx="3338579" cy="1288008"/>
      </dsp:txXfrm>
    </dsp:sp>
    <dsp:sp modelId="{3D734FFC-9DF6-411D-892A-7ADD8D04EE1D}">
      <dsp:nvSpPr>
        <dsp:cNvPr id="0" name=""/>
        <dsp:cNvSpPr/>
      </dsp:nvSpPr>
      <dsp:spPr>
        <a:xfrm>
          <a:off x="3568975" y="260154"/>
          <a:ext cx="1111216" cy="8478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3568975" y="429723"/>
        <a:ext cx="856863" cy="508705"/>
      </dsp:txXfrm>
    </dsp:sp>
    <dsp:sp modelId="{4059642A-1C7B-49FA-9DE8-298952CD6BE2}">
      <dsp:nvSpPr>
        <dsp:cNvPr id="0" name=""/>
        <dsp:cNvSpPr/>
      </dsp:nvSpPr>
      <dsp:spPr>
        <a:xfrm>
          <a:off x="4787816" y="0"/>
          <a:ext cx="3418723" cy="13681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37226"/>
                <a:satOff val="88670"/>
                <a:lumOff val="10196"/>
                <a:alphaOff val="0"/>
              </a:schemeClr>
            </a:gs>
            <a:gs pos="100000">
              <a:schemeClr val="accent2">
                <a:hueOff val="-737226"/>
                <a:satOff val="88670"/>
                <a:lumOff val="10196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-737226"/>
              <a:satOff val="88670"/>
              <a:lumOff val="10196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отделения медико-социальной помощи амбулаторно-поликлинических учреждений </a:t>
          </a:r>
          <a:r>
            <a:rPr lang="ru-RU" sz="1200" b="1" u="sng" kern="1200" dirty="0" smtClean="0"/>
            <a:t>информируют</a:t>
          </a:r>
          <a:r>
            <a:rPr lang="ru-RU" sz="1200" kern="1200" dirty="0" smtClean="0"/>
            <a:t> районные КДН И ЗП и отделения полиции об угрозе жизни и здоровью детей в связи с невыполнением родителями своих обязанностей</a:t>
          </a:r>
          <a:endParaRPr lang="ru-RU" sz="1200" kern="1200" dirty="0"/>
        </a:p>
      </dsp:txBody>
      <dsp:txXfrm>
        <a:off x="4827888" y="40072"/>
        <a:ext cx="3338579" cy="12880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F4F21-DEA4-427D-BB78-76E131047ED2}">
      <dsp:nvSpPr>
        <dsp:cNvPr id="0" name=""/>
        <dsp:cNvSpPr/>
      </dsp:nvSpPr>
      <dsp:spPr>
        <a:xfrm>
          <a:off x="1509" y="0"/>
          <a:ext cx="8203268" cy="565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МЕЖВЕДОМСТВЕННАЯ КОМИССИЯ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067" y="16558"/>
        <a:ext cx="8170152" cy="532222"/>
      </dsp:txXfrm>
    </dsp:sp>
    <dsp:sp modelId="{51EC2943-11F9-4616-B169-EF024DFDC8E0}">
      <dsp:nvSpPr>
        <dsp:cNvPr id="0" name=""/>
        <dsp:cNvSpPr/>
      </dsp:nvSpPr>
      <dsp:spPr>
        <a:xfrm>
          <a:off x="2821" y="870727"/>
          <a:ext cx="1891897" cy="17214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Министерство здравоохранения Пермского края</a:t>
          </a:r>
          <a:endParaRPr lang="ru-RU" sz="1400" kern="1200" dirty="0"/>
        </a:p>
      </dsp:txBody>
      <dsp:txXfrm>
        <a:off x="53240" y="921146"/>
        <a:ext cx="1791059" cy="1620603"/>
      </dsp:txXfrm>
    </dsp:sp>
    <dsp:sp modelId="{0960321F-2621-421A-98EE-A76AF90C943C}">
      <dsp:nvSpPr>
        <dsp:cNvPr id="0" name=""/>
        <dsp:cNvSpPr/>
      </dsp:nvSpPr>
      <dsp:spPr>
        <a:xfrm>
          <a:off x="2053638" y="870727"/>
          <a:ext cx="2050817" cy="17214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Управление </a:t>
          </a:r>
          <a:r>
            <a:rPr lang="ru-RU" sz="1400" kern="1200" dirty="0" err="1" smtClean="0"/>
            <a:t>Роспотребнадзора</a:t>
          </a:r>
          <a:r>
            <a:rPr lang="ru-RU" sz="1400" kern="1200" dirty="0" smtClean="0"/>
            <a:t> по Пермскому краю</a:t>
          </a:r>
          <a:endParaRPr lang="ru-RU" sz="1400" kern="1200" dirty="0"/>
        </a:p>
      </dsp:txBody>
      <dsp:txXfrm>
        <a:off x="2104057" y="921146"/>
        <a:ext cx="1949979" cy="1620603"/>
      </dsp:txXfrm>
    </dsp:sp>
    <dsp:sp modelId="{6195F1D9-2E18-4ED5-B631-74EB087305B4}">
      <dsp:nvSpPr>
        <dsp:cNvPr id="0" name=""/>
        <dsp:cNvSpPr/>
      </dsp:nvSpPr>
      <dsp:spPr>
        <a:xfrm>
          <a:off x="4263375" y="870727"/>
          <a:ext cx="1891897" cy="17214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ГКУЗ ПК «Пермский краевой центр по профилактике и борьбе со СПИД и инфекционными заболеваниями»</a:t>
          </a:r>
          <a:endParaRPr lang="ru-RU" sz="1300" kern="1200" dirty="0"/>
        </a:p>
      </dsp:txBody>
      <dsp:txXfrm>
        <a:off x="4313794" y="921146"/>
        <a:ext cx="1791059" cy="1620603"/>
      </dsp:txXfrm>
    </dsp:sp>
    <dsp:sp modelId="{40A128E5-34C8-4962-8306-6E120E473DA5}">
      <dsp:nvSpPr>
        <dsp:cNvPr id="0" name=""/>
        <dsp:cNvSpPr/>
      </dsp:nvSpPr>
      <dsp:spPr>
        <a:xfrm>
          <a:off x="6314192" y="870727"/>
          <a:ext cx="1891897" cy="17214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Медицинские организации края</a:t>
          </a:r>
          <a:endParaRPr lang="ru-RU" sz="1300" kern="1200" dirty="0"/>
        </a:p>
      </dsp:txBody>
      <dsp:txXfrm>
        <a:off x="6364611" y="921146"/>
        <a:ext cx="1791059" cy="162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6866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A1012-A68A-447E-9B7C-846488E81087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1E9DE-8326-4A59-AC70-61A8B6AD1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72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diagramColors" Target="../diagrams/colors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diagramQuickStyle" Target="../diagrams/quickStyl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diagramColors" Target="../diagrams/colors5.xml"/><Relationship Id="rId11" Type="http://schemas.openxmlformats.org/officeDocument/2006/relationships/diagramLayout" Target="../diagrams/layout6.xml"/><Relationship Id="rId5" Type="http://schemas.openxmlformats.org/officeDocument/2006/relationships/diagramQuickStyle" Target="../diagrams/quickStyle5.xml"/><Relationship Id="rId10" Type="http://schemas.openxmlformats.org/officeDocument/2006/relationships/diagramData" Target="../diagrams/data6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2.emf"/><Relationship Id="rId14" Type="http://schemas.microsoft.com/office/2007/relationships/diagramDrawing" Target="../diagrams/drawin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budsman.perm.ru/" TargetMode="External"/><Relationship Id="rId2" Type="http://schemas.openxmlformats.org/officeDocument/2006/relationships/hyperlink" Target="mailto:ombudsman@permregion.ru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www.perm-deti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diagramData" Target="../diagrams/data1.xml"/><Relationship Id="rId5" Type="http://schemas.openxmlformats.org/officeDocument/2006/relationships/image" Target="../media/image2.e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5.bin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diagramData" Target="../diagrams/data2.xml"/><Relationship Id="rId5" Type="http://schemas.openxmlformats.org/officeDocument/2006/relationships/image" Target="../media/image2.emf"/><Relationship Id="rId10" Type="http://schemas.microsoft.com/office/2007/relationships/diagramDrawing" Target="../diagrams/drawing2.xml"/><Relationship Id="rId4" Type="http://schemas.openxmlformats.org/officeDocument/2006/relationships/oleObject" Target="../embeddings/oleObject6.bin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diagramData" Target="../diagrams/data3.xml"/><Relationship Id="rId5" Type="http://schemas.openxmlformats.org/officeDocument/2006/relationships/image" Target="../media/image2.emf"/><Relationship Id="rId10" Type="http://schemas.microsoft.com/office/2007/relationships/diagramDrawing" Target="../diagrams/drawing3.xml"/><Relationship Id="rId4" Type="http://schemas.openxmlformats.org/officeDocument/2006/relationships/oleObject" Target="../embeddings/oleObject7.bin"/><Relationship Id="rId9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oleObject" Target="../embeddings/oleObject8.bin"/><Relationship Id="rId7" Type="http://schemas.openxmlformats.org/officeDocument/2006/relationships/diagramQuickStyle" Target="../diagrams/quickStyl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12.jpeg"/><Relationship Id="rId5" Type="http://schemas.openxmlformats.org/officeDocument/2006/relationships/diagramData" Target="../diagrams/data4.xml"/><Relationship Id="rId10" Type="http://schemas.openxmlformats.org/officeDocument/2006/relationships/image" Target="../media/image11.png"/><Relationship Id="rId4" Type="http://schemas.openxmlformats.org/officeDocument/2006/relationships/image" Target="../media/image2.emf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670" y="3429000"/>
            <a:ext cx="8208911" cy="136207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Международные стандарты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обеспечения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ВИЧ-положительных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людей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профилактики распространения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молодежной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среде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452669" y="5733256"/>
            <a:ext cx="8208912" cy="79208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Миков Павел Владимирович,</a:t>
            </a:r>
          </a:p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Уполномоченный по правам ребенка в Пермском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крае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-14875" y="0"/>
            <a:ext cx="4572000" cy="1027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2669" y="1124744"/>
            <a:ext cx="820891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Региональная конференция </a:t>
            </a:r>
            <a:endParaRPr lang="ru-RU" b="1" i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ВИЧ/СПИД – вопросы профилактики в образовательной среде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8886"/>
              </p:ext>
            </p:extLst>
          </p:nvPr>
        </p:nvGraphicFramePr>
        <p:xfrm>
          <a:off x="469403" y="332656"/>
          <a:ext cx="792088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orelDRAW" r:id="rId3" imgW="1726389" imgH="1722318" progId="CorelDRAW.Graphic.14">
                  <p:embed/>
                </p:oleObj>
              </mc:Choice>
              <mc:Fallback>
                <p:oleObj name="CorelDRAW" r:id="rId3" imgW="1726389" imgH="1722318" progId="CorelDRAW.Graphic.14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03" y="332656"/>
                        <a:ext cx="792088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 descr="C:\Users\esistomina\Desktop\09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82"/>
          <a:stretch/>
        </p:blipFill>
        <p:spPr bwMode="auto">
          <a:xfrm>
            <a:off x="1309058" y="359116"/>
            <a:ext cx="771063" cy="76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sistomina\Desktop\Материалы\Зеленая ф\Логотипы\17113_html_m15081a4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750" y="359116"/>
            <a:ext cx="347475" cy="66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08912" cy="576064"/>
          </a:xfrm>
        </p:spPr>
        <p:txBody>
          <a:bodyPr>
            <a:noAutofit/>
          </a:bodyPr>
          <a:lstStyle/>
          <a:p>
            <a:pPr algn="ctr"/>
            <a:r>
              <a:rPr lang="ru-RU" sz="1300" b="1" dirty="0">
                <a:solidFill>
                  <a:schemeClr val="tx1"/>
                </a:solidFill>
              </a:rPr>
              <a:t>По всем социально-значимым заболеваниям, </a:t>
            </a:r>
            <a:r>
              <a:rPr lang="ru-RU" sz="1300" b="1" dirty="0" smtClean="0">
                <a:solidFill>
                  <a:schemeClr val="tx1"/>
                </a:solidFill>
              </a:rPr>
              <a:t/>
            </a:r>
            <a:br>
              <a:rPr lang="ru-RU" sz="1300" b="1" dirty="0" smtClean="0">
                <a:solidFill>
                  <a:schemeClr val="tx1"/>
                </a:solidFill>
              </a:rPr>
            </a:br>
            <a:r>
              <a:rPr lang="ru-RU" sz="1300" b="1" dirty="0" smtClean="0">
                <a:solidFill>
                  <a:schemeClr val="tx1"/>
                </a:solidFill>
              </a:rPr>
              <a:t>кроме </a:t>
            </a:r>
            <a:r>
              <a:rPr lang="ru-RU" sz="1300" b="1" dirty="0">
                <a:solidFill>
                  <a:schemeClr val="tx1"/>
                </a:solidFill>
              </a:rPr>
              <a:t>ВИЧ, произошло снижение в сравнении с </a:t>
            </a:r>
            <a:r>
              <a:rPr lang="ru-RU" sz="1300" b="1" dirty="0" smtClean="0">
                <a:solidFill>
                  <a:schemeClr val="tx1"/>
                </a:solidFill>
              </a:rPr>
              <a:t>2015 </a:t>
            </a:r>
            <a:r>
              <a:rPr lang="ru-RU" sz="1300" b="1" dirty="0">
                <a:solidFill>
                  <a:schemeClr val="tx1"/>
                </a:solidFill>
              </a:rPr>
              <a:t>годом. </a:t>
            </a:r>
            <a:r>
              <a:rPr lang="ru-RU" sz="1300" b="1" dirty="0" smtClean="0">
                <a:solidFill>
                  <a:schemeClr val="tx1"/>
                </a:solidFill>
              </a:rPr>
              <a:t/>
            </a:r>
            <a:br>
              <a:rPr lang="ru-RU" sz="1300" b="1" dirty="0" smtClean="0">
                <a:solidFill>
                  <a:schemeClr val="tx1"/>
                </a:solidFill>
              </a:rPr>
            </a:br>
            <a:r>
              <a:rPr lang="ru-RU" sz="1300" b="1" dirty="0" smtClean="0">
                <a:solidFill>
                  <a:schemeClr val="tx1"/>
                </a:solidFill>
              </a:rPr>
              <a:t>Показатель </a:t>
            </a:r>
            <a:r>
              <a:rPr lang="ru-RU" sz="1300" b="1" dirty="0">
                <a:solidFill>
                  <a:schemeClr val="tx1"/>
                </a:solidFill>
              </a:rPr>
              <a:t>заболеваемости по ВИЧ-инфекции </a:t>
            </a:r>
            <a:r>
              <a:rPr lang="ru-RU" sz="1300" b="1" dirty="0" smtClean="0">
                <a:solidFill>
                  <a:schemeClr val="tx1"/>
                </a:solidFill>
              </a:rPr>
              <a:t>среди детей вырос </a:t>
            </a:r>
            <a:r>
              <a:rPr lang="ru-RU" sz="1300" b="1" dirty="0">
                <a:solidFill>
                  <a:schemeClr val="tx1"/>
                </a:solidFill>
              </a:rPr>
              <a:t>на 17,0</a:t>
            </a:r>
            <a:r>
              <a:rPr lang="ru-RU" sz="1300" b="1" dirty="0" smtClean="0">
                <a:solidFill>
                  <a:schemeClr val="tx1"/>
                </a:solidFill>
              </a:rPr>
              <a:t>%</a:t>
            </a:r>
            <a:endParaRPr lang="ru-RU" sz="13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1034816"/>
              </p:ext>
            </p:extLst>
          </p:nvPr>
        </p:nvGraphicFramePr>
        <p:xfrm>
          <a:off x="467541" y="1268760"/>
          <a:ext cx="8280922" cy="526483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970346"/>
                <a:gridCol w="1577644"/>
                <a:gridCol w="1577644"/>
                <a:gridCol w="1577644"/>
                <a:gridCol w="1577644"/>
              </a:tblGrid>
              <a:tr h="24108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2015 год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2016 год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3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Абс</a:t>
                      </a:r>
                      <a:r>
                        <a:rPr lang="ru-RU" sz="1400" dirty="0" smtClean="0">
                          <a:effectLst/>
                        </a:rPr>
                        <a:t>. </a:t>
                      </a:r>
                      <a:r>
                        <a:rPr lang="ru-RU" sz="1400" dirty="0">
                          <a:effectLst/>
                        </a:rPr>
                        <a:t>число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показатель 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на </a:t>
                      </a:r>
                      <a:r>
                        <a:rPr lang="ru-RU" sz="1400" dirty="0">
                          <a:effectLst/>
                        </a:rPr>
                        <a:t>100 тысяч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Абс</a:t>
                      </a:r>
                      <a:r>
                        <a:rPr lang="ru-RU" sz="1400" dirty="0">
                          <a:effectLst/>
                        </a:rPr>
                        <a:t>. число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показатель 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на </a:t>
                      </a:r>
                      <a:r>
                        <a:rPr lang="ru-RU" sz="1400" dirty="0">
                          <a:effectLst/>
                        </a:rPr>
                        <a:t>100 тысяч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 anchor="ctr"/>
                </a:tc>
              </a:tr>
              <a:tr h="4717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Психические расстройства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27638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4959,8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27851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4885,5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 anchor="ctr"/>
                </a:tc>
              </a:tr>
              <a:tr h="241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Туберкулез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96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17,2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16,7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 anchor="ctr"/>
                </a:tc>
              </a:tr>
              <a:tr h="9558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Инфекции, передающиеся половым путем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138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24,8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19,5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 anchor="ctr"/>
                </a:tc>
              </a:tr>
              <a:tr h="9558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Наркологические заболевания всего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1246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223,6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1152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202,1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 anchor="ctr"/>
                </a:tc>
              </a:tr>
              <a:tr h="7232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 т. ч. хронический алкоголизм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1,6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1,2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 anchor="ctr"/>
                </a:tc>
              </a:tr>
              <a:tr h="241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наркомании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1,3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 anchor="ctr"/>
                </a:tc>
              </a:tr>
              <a:tr h="241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токсикомании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28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5,0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2,1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 anchor="ctr"/>
                </a:tc>
              </a:tr>
              <a:tr h="4716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ВИЧ-инфекция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229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41,1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274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48,1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 anchor="ctr"/>
                </a:tc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79283"/>
              </p:ext>
            </p:extLst>
          </p:nvPr>
        </p:nvGraphicFramePr>
        <p:xfrm>
          <a:off x="8243888" y="377825"/>
          <a:ext cx="41433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CorelDRAW" r:id="rId3" imgW="1726389" imgH="1722318" progId="CorelDRAW.Graphic.14">
                  <p:embed/>
                </p:oleObj>
              </mc:Choice>
              <mc:Fallback>
                <p:oleObj name="CorelDRAW" r:id="rId3" imgW="1726389" imgH="1722318" progId="CorelDRAW.Graphic.1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377825"/>
                        <a:ext cx="414337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9252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382845"/>
              </p:ext>
            </p:extLst>
          </p:nvPr>
        </p:nvGraphicFramePr>
        <p:xfrm>
          <a:off x="467544" y="836712"/>
          <a:ext cx="8208143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79283"/>
              </p:ext>
            </p:extLst>
          </p:nvPr>
        </p:nvGraphicFramePr>
        <p:xfrm>
          <a:off x="8243888" y="377825"/>
          <a:ext cx="41433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CorelDRAW" r:id="rId8" imgW="1726389" imgH="1722318" progId="CorelDRAW.Graphic.14">
                  <p:embed/>
                </p:oleObj>
              </mc:Choice>
              <mc:Fallback>
                <p:oleObj name="CorelDRAW" r:id="rId8" imgW="1726389" imgH="1722318" progId="CorelDRAW.Graphic.14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377825"/>
                        <a:ext cx="414337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Выноска со стрелкой вниз 9"/>
          <p:cNvSpPr/>
          <p:nvPr/>
        </p:nvSpPr>
        <p:spPr>
          <a:xfrm>
            <a:off x="539552" y="4960881"/>
            <a:ext cx="8064896" cy="432048"/>
          </a:xfrm>
          <a:prstGeom prst="downArrowCallou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24490286"/>
              </p:ext>
            </p:extLst>
          </p:nvPr>
        </p:nvGraphicFramePr>
        <p:xfrm>
          <a:off x="467544" y="2492896"/>
          <a:ext cx="8208912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Прямоугольник с двумя вырезанными соседними углами 10"/>
          <p:cNvSpPr/>
          <p:nvPr/>
        </p:nvSpPr>
        <p:spPr>
          <a:xfrm>
            <a:off x="971600" y="5392928"/>
            <a:ext cx="7200800" cy="988399"/>
          </a:xfrm>
          <a:prstGeom prst="snip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случай инфицирования ребенка рожденного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ВИЧ-инфицированной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женщиной</a:t>
            </a:r>
          </a:p>
        </p:txBody>
      </p:sp>
    </p:spTree>
    <p:extLst>
      <p:ext uri="{BB962C8B-B14F-4D97-AF65-F5344CB8AC3E}">
        <p14:creationId xmlns:p14="http://schemas.microsoft.com/office/powerpoint/2010/main" val="2984205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1"/>
            <a:ext cx="8208912" cy="5328593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dirty="0" smtClean="0"/>
              <a:t>в 2016 </a:t>
            </a:r>
            <a:r>
              <a:rPr lang="ru-RU" dirty="0"/>
              <a:t>году ВИЧ-тестирование прошли более 30,7 млн. </a:t>
            </a:r>
            <a:r>
              <a:rPr lang="ru-RU" dirty="0" smtClean="0"/>
              <a:t>россиян (19,3</a:t>
            </a:r>
            <a:r>
              <a:rPr lang="ru-RU" dirty="0"/>
              <a:t>% от всего </a:t>
            </a:r>
            <a:r>
              <a:rPr lang="ru-RU" dirty="0" smtClean="0"/>
              <a:t>населения). </a:t>
            </a:r>
          </a:p>
          <a:p>
            <a:pPr marL="68580" indent="0" algn="just">
              <a:buNone/>
            </a:pPr>
            <a:endParaRPr lang="ru-RU" dirty="0"/>
          </a:p>
          <a:p>
            <a:pPr marL="68580" indent="0" algn="just">
              <a:buNone/>
            </a:pPr>
            <a:r>
              <a:rPr lang="ru-RU" dirty="0" smtClean="0"/>
              <a:t>Международные </a:t>
            </a:r>
            <a:r>
              <a:rPr lang="ru-RU" dirty="0"/>
              <a:t>экспертные организации рекомендуют, чтобы данный показатель составлял </a:t>
            </a:r>
            <a:r>
              <a:rPr lang="ru-RU" b="1" u="sng" dirty="0"/>
              <a:t>не менее 30% населения</a:t>
            </a:r>
            <a:r>
              <a:rPr lang="ru-RU" dirty="0"/>
              <a:t>, а для регионов с наиболее сложной эпидемиологической ситуацией - не менее 50%. </a:t>
            </a:r>
            <a:endParaRPr lang="ru-RU" dirty="0" smtClean="0"/>
          </a:p>
          <a:p>
            <a:pPr marL="68580" indent="0" algn="just">
              <a:buNone/>
            </a:pPr>
            <a:endParaRPr lang="ru-RU" dirty="0"/>
          </a:p>
          <a:p>
            <a:pPr marL="68580" indent="0" algn="just">
              <a:buNone/>
            </a:pPr>
            <a:r>
              <a:rPr lang="ru-RU" dirty="0" smtClean="0"/>
              <a:t>Поэтому </a:t>
            </a:r>
            <a:r>
              <a:rPr lang="ru-RU" dirty="0"/>
              <a:t>Минздрав и другие ответственные ведомства, общественные организации и энтузиасты ведут работу по расширению охвата </a:t>
            </a:r>
            <a:r>
              <a:rPr lang="ru-RU" dirty="0" smtClean="0"/>
              <a:t>граждан, а особенно молодежи,  </a:t>
            </a:r>
            <a:r>
              <a:rPr lang="ru-RU" dirty="0"/>
              <a:t>тестированием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79283"/>
              </p:ext>
            </p:extLst>
          </p:nvPr>
        </p:nvGraphicFramePr>
        <p:xfrm>
          <a:off x="8243888" y="377825"/>
          <a:ext cx="41433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CorelDRAW" r:id="rId3" imgW="1726389" imgH="1722318" progId="CorelDRAW.Graphic.14">
                  <p:embed/>
                </p:oleObj>
              </mc:Choice>
              <mc:Fallback>
                <p:oleObj name="CorelDRAW" r:id="rId3" imgW="1726389" imgH="1722318" progId="CorelDRAW.Graphic.1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377825"/>
                        <a:ext cx="414337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6351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075" y="1341438"/>
            <a:ext cx="7851775" cy="5040312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Пишите по адресу: </a:t>
            </a:r>
            <a:r>
              <a:rPr lang="ru-RU" sz="2000" dirty="0" smtClean="0">
                <a:solidFill>
                  <a:srgbClr val="002060"/>
                </a:solidFill>
              </a:rPr>
              <a:t>614006, город Пермь,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ул. Ленина, 51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тел.: </a:t>
            </a:r>
            <a:r>
              <a:rPr lang="ru-RU" sz="2000" dirty="0" smtClean="0">
                <a:solidFill>
                  <a:srgbClr val="002060"/>
                </a:solidFill>
              </a:rPr>
              <a:t>8(342) 217-67-94, 217-76-70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Факс: </a:t>
            </a:r>
            <a:r>
              <a:rPr lang="ru-RU" sz="2000" dirty="0">
                <a:solidFill>
                  <a:srgbClr val="002060"/>
                </a:solidFill>
              </a:rPr>
              <a:t>8 (</a:t>
            </a:r>
            <a:r>
              <a:rPr lang="ru-RU" sz="2000" dirty="0" smtClean="0">
                <a:solidFill>
                  <a:srgbClr val="002060"/>
                </a:solidFill>
              </a:rPr>
              <a:t>342) 235-14-57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E-mail</a:t>
            </a:r>
            <a:r>
              <a:rPr lang="ru-RU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2"/>
              </a:rPr>
              <a:t>ombudsman@uppc.permkrai.ru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>
                <a:hlinkClick r:id="rId3"/>
              </a:rPr>
              <a:t> WWW.OMBUDSMAN.PERM.RU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>
                <a:hlinkClick r:id="rId4"/>
              </a:rPr>
              <a:t>WWW.PERM-DETI.RU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ru-RU" sz="2400" dirty="0" smtClean="0"/>
          </a:p>
        </p:txBody>
      </p:sp>
      <p:sp>
        <p:nvSpPr>
          <p:cNvPr id="13315" name="Текст 4"/>
          <p:cNvSpPr>
            <a:spLocks noGrp="1"/>
          </p:cNvSpPr>
          <p:nvPr>
            <p:ph type="body" idx="1"/>
          </p:nvPr>
        </p:nvSpPr>
        <p:spPr>
          <a:xfrm>
            <a:off x="467544" y="620713"/>
            <a:ext cx="8208912" cy="1295400"/>
          </a:xfrm>
        </p:spPr>
        <p:txBody>
          <a:bodyPr>
            <a:normAutofit fontScale="92500" lnSpcReduction="20000"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 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Уполномоченный открыт </a:t>
            </a: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сотрудничества! </a:t>
            </a:r>
          </a:p>
        </p:txBody>
      </p:sp>
      <p:pic>
        <p:nvPicPr>
          <p:cNvPr id="21508" name="Рисунок 4" descr="http://ombudsman.perm.ru/_res/news/img2674_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093" y="2018242"/>
            <a:ext cx="1439665" cy="163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 descr="http://cs402428.userapi.com/v402428749/157b/7V0MIgitr1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16338"/>
            <a:ext cx="2452687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45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96676" y="0"/>
            <a:ext cx="3575724" cy="62068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Количество ВИЧ-положительных людей в мире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esistomina\Desktop\062_rusrep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52" y="692696"/>
            <a:ext cx="8147248" cy="57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190779"/>
              </p:ext>
            </p:extLst>
          </p:nvPr>
        </p:nvGraphicFramePr>
        <p:xfrm>
          <a:off x="8256234" y="422647"/>
          <a:ext cx="414065" cy="414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CorelDRAW" r:id="rId4" imgW="1726389" imgH="1722318" progId="CorelDRAW.Graphic.14">
                  <p:embed/>
                </p:oleObj>
              </mc:Choice>
              <mc:Fallback>
                <p:oleObj name="CorelDRAW" r:id="rId4" imgW="1726389" imgH="1722318" progId="CorelDRAW.Graphic.14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6234" y="422647"/>
                        <a:ext cx="414065" cy="4140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3"/>
          <p:cNvSpPr txBox="1">
            <a:spLocks/>
          </p:cNvSpPr>
          <p:nvPr/>
        </p:nvSpPr>
        <p:spPr>
          <a:xfrm>
            <a:off x="4596676" y="5877992"/>
            <a:ext cx="4073624" cy="620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Источники:</a:t>
            </a:r>
          </a:p>
          <a:p>
            <a:pPr algn="r"/>
            <a:r>
              <a:rPr lang="en-US" sz="1600" b="1" dirty="0" smtClean="0">
                <a:solidFill>
                  <a:schemeClr val="tx1"/>
                </a:solidFill>
              </a:rPr>
              <a:t>UNAIDS HIV2016. UNAIDS 2016 Prevention gap report.</a:t>
            </a:r>
            <a:r>
              <a:rPr lang="ru-RU" sz="1600" b="1" dirty="0" smtClean="0">
                <a:solidFill>
                  <a:schemeClr val="tx1"/>
                </a:solidFill>
              </a:rPr>
              <a:t> Национальный отчет о мерах по борьбе с ВИЧ/СПИД (Министерство здравоохранения РФ)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45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96676" y="0"/>
            <a:ext cx="3575724" cy="62068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Количество ВИЧ-положительных людей в мире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esistomina\Desktop\062_rusrep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70" y="3501008"/>
            <a:ext cx="819828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sistomina\Desktop\062_rusrep_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70" y="692697"/>
            <a:ext cx="8198286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375816"/>
              </p:ext>
            </p:extLst>
          </p:nvPr>
        </p:nvGraphicFramePr>
        <p:xfrm>
          <a:off x="8256234" y="422647"/>
          <a:ext cx="414065" cy="414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CorelDRAW" r:id="rId5" imgW="1726389" imgH="1722318" progId="CorelDRAW.Graphic.14">
                  <p:embed/>
                </p:oleObj>
              </mc:Choice>
              <mc:Fallback>
                <p:oleObj name="CorelDRAW" r:id="rId5" imgW="1726389" imgH="1722318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6234" y="422647"/>
                        <a:ext cx="414065" cy="4140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3"/>
          <p:cNvSpPr txBox="1">
            <a:spLocks/>
          </p:cNvSpPr>
          <p:nvPr/>
        </p:nvSpPr>
        <p:spPr>
          <a:xfrm>
            <a:off x="395536" y="0"/>
            <a:ext cx="4073624" cy="620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b="1" dirty="0" smtClean="0">
                <a:solidFill>
                  <a:schemeClr val="tx1"/>
                </a:solidFill>
              </a:rPr>
              <a:t>Источники: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UNAIDS HIV2016. UNAIDS 2016 Prevention gap report.</a:t>
            </a:r>
            <a:r>
              <a:rPr lang="ru-RU" sz="1600" b="1" dirty="0" smtClean="0">
                <a:solidFill>
                  <a:schemeClr val="tx1"/>
                </a:solidFill>
              </a:rPr>
              <a:t> Национальный отчет о мерах по борьбе с ВИЧ/СПИД (Министерство здравоохранения РФ)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39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593" y="365150"/>
            <a:ext cx="8208912" cy="100811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Основополагающие документы </a:t>
            </a: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</a:t>
            </a:r>
            <a:r>
              <a:rPr lang="ru-RU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области защиты </a:t>
            </a: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прав ВИЧ-положительных людей</a:t>
            </a:r>
            <a:endParaRPr lang="ru-RU" sz="1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589240"/>
            <a:ext cx="7551839" cy="220486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" indent="0">
              <a:buNone/>
            </a:pPr>
            <a:endParaRPr lang="ru-RU" sz="1600" dirty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ru-RU" sz="16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>
              <a:spcBef>
                <a:spcPts val="0"/>
              </a:spcBef>
            </a:pPr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8072"/>
            <a:ext cx="17494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190779"/>
              </p:ext>
            </p:extLst>
          </p:nvPr>
        </p:nvGraphicFramePr>
        <p:xfrm>
          <a:off x="8256588" y="422275"/>
          <a:ext cx="41433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CorelDRAW" r:id="rId4" imgW="1726389" imgH="1722318" progId="CorelDRAW.Graphic.14">
                  <p:embed/>
                </p:oleObj>
              </mc:Choice>
              <mc:Fallback>
                <p:oleObj name="CorelDRAW" r:id="rId4" imgW="1726389" imgH="1722318" progId="CorelDRAW.Graphic.14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6588" y="422275"/>
                        <a:ext cx="414337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611560" y="1412776"/>
            <a:ext cx="7920880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Международные Руководящие принципы </a:t>
            </a: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ВИЧ/СПИДу и правам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человека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274443" y="2132856"/>
            <a:ext cx="504056" cy="54059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8034" y="2607965"/>
            <a:ext cx="3816424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Государственный инструмент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разработки, координации и осуществления эффективной национальной политики и стратегий в области ВИЧ/СПИД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44008" y="2607965"/>
            <a:ext cx="3888432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Основа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для принятия правозащитных мер в ответ на эпидемию ВИЧ/СПИД. </a:t>
            </a:r>
          </a:p>
        </p:txBody>
      </p:sp>
      <p:sp>
        <p:nvSpPr>
          <p:cNvPr id="12" name="Правая фигурная скобка 11"/>
          <p:cNvSpPr/>
          <p:nvPr/>
        </p:nvSpPr>
        <p:spPr>
          <a:xfrm rot="5400000">
            <a:off x="4332882" y="1771799"/>
            <a:ext cx="347960" cy="3744415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8034" y="3817987"/>
            <a:ext cx="7920880" cy="7200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определяют</a:t>
            </a:r>
            <a:r>
              <a:rPr lang="ru-RU" sz="1200" b="1" dirty="0">
                <a:solidFill>
                  <a:schemeClr val="tx1"/>
                </a:solidFill>
              </a:rPr>
              <a:t>, каким образом стандарты в области прав человека применяются в контексте ВИЧ/СПИДа, и выводят их в практические меры, необходимые предпринять на национальном уровне, которые должны следовать трем </a:t>
            </a:r>
            <a:r>
              <a:rPr lang="ru-RU" sz="1200" b="1" dirty="0" smtClean="0">
                <a:solidFill>
                  <a:schemeClr val="tx1"/>
                </a:solidFill>
              </a:rPr>
              <a:t>принципам</a:t>
            </a:r>
            <a:r>
              <a:rPr lang="ru-RU" sz="1100" dirty="0" smtClean="0">
                <a:solidFill>
                  <a:schemeClr val="tx1"/>
                </a:solidFill>
              </a:rPr>
              <a:t>:</a:t>
            </a:r>
            <a:endParaRPr lang="ru-RU" sz="1100" dirty="0"/>
          </a:p>
        </p:txBody>
      </p:sp>
      <p:sp>
        <p:nvSpPr>
          <p:cNvPr id="14" name="Стрелка углом вверх 13"/>
          <p:cNvSpPr/>
          <p:nvPr/>
        </p:nvSpPr>
        <p:spPr>
          <a:xfrm rot="5400000">
            <a:off x="719571" y="4614206"/>
            <a:ext cx="432049" cy="360040"/>
          </a:xfrm>
          <a:prstGeom prst="bent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1133897" y="4619974"/>
            <a:ext cx="7416824" cy="540060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потенциала правительства в области межотраслевой координации и подотчетности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1126185" y="5237420"/>
            <a:ext cx="7435670" cy="667133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законодательные реформы и правовая поддержка с особым вниманием к вопросам борьбы с дискриминацией, защиты общественного здоровья и улучшения положения женщин, детей и </a:t>
            </a:r>
            <a:r>
              <a:rPr lang="ru-RU" sz="1400" b="1" dirty="0" err="1">
                <a:solidFill>
                  <a:schemeClr val="tx1"/>
                </a:solidFill>
              </a:rPr>
              <a:t>маргинализированных</a:t>
            </a:r>
            <a:r>
              <a:rPr lang="ru-RU" sz="1400" b="1" dirty="0">
                <a:solidFill>
                  <a:schemeClr val="tx1"/>
                </a:solidFill>
              </a:rPr>
              <a:t> групп; </a:t>
            </a:r>
          </a:p>
        </p:txBody>
      </p:sp>
      <p:sp>
        <p:nvSpPr>
          <p:cNvPr id="17" name="Стрелка углом вверх 16"/>
          <p:cNvSpPr/>
          <p:nvPr/>
        </p:nvSpPr>
        <p:spPr>
          <a:xfrm rot="5400000">
            <a:off x="574494" y="5139940"/>
            <a:ext cx="722202" cy="360040"/>
          </a:xfrm>
          <a:prstGeom prst="bent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углом вверх 17"/>
          <p:cNvSpPr/>
          <p:nvPr/>
        </p:nvSpPr>
        <p:spPr>
          <a:xfrm rot="5400000">
            <a:off x="574495" y="5782576"/>
            <a:ext cx="722202" cy="360040"/>
          </a:xfrm>
          <a:prstGeom prst="bent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1133897" y="5949280"/>
            <a:ext cx="7420247" cy="540060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и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активное участие частного сектора и общин в этичной и эффективной борьбе с ВИЧ/СПИД.</a:t>
            </a:r>
          </a:p>
        </p:txBody>
      </p:sp>
    </p:spTree>
    <p:extLst>
      <p:ext uri="{BB962C8B-B14F-4D97-AF65-F5344CB8AC3E}">
        <p14:creationId xmlns:p14="http://schemas.microsoft.com/office/powerpoint/2010/main" val="94959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182798" cy="12908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48073"/>
            <a:ext cx="1152128" cy="42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883310"/>
              </p:ext>
            </p:extLst>
          </p:nvPr>
        </p:nvGraphicFramePr>
        <p:xfrm>
          <a:off x="1619673" y="340976"/>
          <a:ext cx="41433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CorelDRAW" r:id="rId4" imgW="1726389" imgH="1722318" progId="CorelDRAW.Graphic.14">
                  <p:embed/>
                </p:oleObj>
              </mc:Choice>
              <mc:Fallback>
                <p:oleObj name="CorelDRAW" r:id="rId4" imgW="1726389" imgH="1722318" progId="CorelDRAW.Graphic.14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3" y="340976"/>
                        <a:ext cx="414337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09627388"/>
              </p:ext>
            </p:extLst>
          </p:nvPr>
        </p:nvGraphicFramePr>
        <p:xfrm>
          <a:off x="539552" y="777769"/>
          <a:ext cx="8136904" cy="5747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619944" y="155711"/>
            <a:ext cx="3600400" cy="38472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Руководящие принципы</a:t>
            </a:r>
            <a:endParaRPr lang="ru-RU" sz="1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91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182798" cy="12908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48073"/>
            <a:ext cx="1117099" cy="416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964905"/>
              </p:ext>
            </p:extLst>
          </p:nvPr>
        </p:nvGraphicFramePr>
        <p:xfrm>
          <a:off x="1584644" y="350367"/>
          <a:ext cx="41433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CorelDRAW" r:id="rId4" imgW="1726389" imgH="1722318" progId="CorelDRAW.Graphic.14">
                  <p:embed/>
                </p:oleObj>
              </mc:Choice>
              <mc:Fallback>
                <p:oleObj name="CorelDRAW" r:id="rId4" imgW="1726389" imgH="1722318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644" y="350367"/>
                        <a:ext cx="414337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61828790"/>
              </p:ext>
            </p:extLst>
          </p:nvPr>
        </p:nvGraphicFramePr>
        <p:xfrm>
          <a:off x="467544" y="692697"/>
          <a:ext cx="8208911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619944" y="155711"/>
            <a:ext cx="3600400" cy="38472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Руководящие принципы</a:t>
            </a:r>
            <a:endParaRPr lang="ru-RU" sz="1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986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182798" cy="12908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48073"/>
            <a:ext cx="1117099" cy="416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943400"/>
              </p:ext>
            </p:extLst>
          </p:nvPr>
        </p:nvGraphicFramePr>
        <p:xfrm>
          <a:off x="1584644" y="350367"/>
          <a:ext cx="41433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CorelDRAW" r:id="rId4" imgW="1726389" imgH="1722318" progId="CorelDRAW.Graphic.14">
                  <p:embed/>
                </p:oleObj>
              </mc:Choice>
              <mc:Fallback>
                <p:oleObj name="CorelDRAW" r:id="rId4" imgW="1726389" imgH="1722318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644" y="350367"/>
                        <a:ext cx="414337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83842028"/>
              </p:ext>
            </p:extLst>
          </p:nvPr>
        </p:nvGraphicFramePr>
        <p:xfrm>
          <a:off x="467544" y="692697"/>
          <a:ext cx="8208911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619944" y="155711"/>
            <a:ext cx="3600400" cy="38472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Руководящие принципы</a:t>
            </a:r>
            <a:endParaRPr lang="ru-RU" sz="1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752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79283"/>
              </p:ext>
            </p:extLst>
          </p:nvPr>
        </p:nvGraphicFramePr>
        <p:xfrm>
          <a:off x="8244408" y="377145"/>
          <a:ext cx="414338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CorelDRAW" r:id="rId3" imgW="1726389" imgH="1722318" progId="CorelDRAW.Graphic.14">
                  <p:embed/>
                </p:oleObj>
              </mc:Choice>
              <mc:Fallback>
                <p:oleObj name="CorelDRAW" r:id="rId3" imgW="1726389" imgH="1722318" progId="CorelDRAW.Graphic.14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4408" y="377145"/>
                        <a:ext cx="414338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54235964"/>
              </p:ext>
            </p:extLst>
          </p:nvPr>
        </p:nvGraphicFramePr>
        <p:xfrm>
          <a:off x="467544" y="693248"/>
          <a:ext cx="8496944" cy="5832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220" name="Picture 4" descr="C:\Users\esistomina\Desktop\Материалы\Зеленая ф\Логотипы\17113_html_m15081a4a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00" y="3501008"/>
            <a:ext cx="1359526" cy="261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xn--g1afqjd0a.xn--p1ai/wp-content/uploads/2011/04/%D0%B3%D0%B5%D1%80%D0%B1-%D0%A0%D0%BE%D1%81%D1%81%D0%B8%D0%B8-2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3829" y="980728"/>
            <a:ext cx="1907667" cy="1991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7084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467544" y="620688"/>
            <a:ext cx="8208911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Многолетняя динамика заболеваемости ВИЧ-инфекцией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Российской Федерации и Пермском крае (на 100 тыс. нас.)</a:t>
            </a:r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58394"/>
              </p:ext>
            </p:extLst>
          </p:nvPr>
        </p:nvGraphicFramePr>
        <p:xfrm>
          <a:off x="518345" y="1176339"/>
          <a:ext cx="8158110" cy="2468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029225"/>
              </p:ext>
            </p:extLst>
          </p:nvPr>
        </p:nvGraphicFramePr>
        <p:xfrm>
          <a:off x="555447" y="3940969"/>
          <a:ext cx="4016552" cy="24403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7661"/>
                <a:gridCol w="2174356"/>
                <a:gridCol w="1264535"/>
              </a:tblGrid>
              <a:tr h="3930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ранг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2" marR="7142" marT="9527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Территория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2" marR="7142" marT="9527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Показатель </a:t>
                      </a:r>
                      <a:endParaRPr lang="ru-RU" sz="1200" b="1" u="none" strike="noStrike" dirty="0" smtClean="0"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на 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100 тыс.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2" marR="7142" marT="9527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015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2" marR="7142" marT="9527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г. Краснокамск</a:t>
                      </a:r>
                    </a:p>
                  </a:txBody>
                  <a:tcPr marL="7142" marR="7142" marT="9528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2" marR="7142" marT="9528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015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2" marR="7142" marT="9527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г. Березники</a:t>
                      </a:r>
                    </a:p>
                  </a:txBody>
                  <a:tcPr marL="7142" marR="7142" marT="9528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2" marR="7142" marT="9528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015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2" marR="7142" marT="9527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Орджоникидзевский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2" marR="7142" marT="9528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2" marR="7142" marT="9528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015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2" marR="7142" marT="9527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Индустриальный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2" marR="7142" marT="9528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2" marR="7142" marT="9528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015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2" marR="7142" marT="9527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Дзержинский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2" marR="7142" marT="9528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2" marR="7142" marT="9528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015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2" marR="7142" marT="9527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Нытвенский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2" marR="7142" marT="9528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2" marR="7142" marT="9528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015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2" marR="7142" marT="9527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Свердловский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2" marR="7142" marT="9528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2" marR="7142" marT="9528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015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2" marR="7142" marT="9527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г. Кизел</a:t>
                      </a:r>
                    </a:p>
                  </a:txBody>
                  <a:tcPr marL="7142" marR="7142" marT="9528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2" marR="7142" marT="9528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015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2" marR="7142" marT="9527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Усольский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2" marR="7142" marT="9528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2" marR="7142" marT="9528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334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2" marR="7142" marT="9527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Пермский край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2" marR="7142" marT="9528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985,6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2" marR="7142" marT="9528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879317"/>
              </p:ext>
            </p:extLst>
          </p:nvPr>
        </p:nvGraphicFramePr>
        <p:xfrm>
          <a:off x="4565416" y="3870059"/>
          <a:ext cx="4104456" cy="2511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305"/>
                <a:gridCol w="2194547"/>
                <a:gridCol w="1319604"/>
              </a:tblGrid>
              <a:tr h="4045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ранг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7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Территория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7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Показатель </a:t>
                      </a:r>
                      <a:endParaRPr lang="ru-RU" sz="1200" b="1" i="0" u="none" strike="noStrike" dirty="0" smtClean="0"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+mn-lt"/>
                        </a:rPr>
                        <a:t>на </a:t>
                      </a:r>
                      <a:r>
                        <a:rPr lang="ru-RU" sz="1200" b="1" i="0" u="none" strike="noStrike" dirty="0">
                          <a:effectLst/>
                          <a:latin typeface="+mn-lt"/>
                        </a:rPr>
                        <a:t>100 тыс.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7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073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7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г. Краснокамск</a:t>
                      </a:r>
                    </a:p>
                  </a:txBody>
                  <a:tcPr marL="7144" marR="7144" marT="9528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8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073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7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Орджоникидзевский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8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8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073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7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г. Лысьва</a:t>
                      </a:r>
                    </a:p>
                  </a:txBody>
                  <a:tcPr marL="7144" marR="7144" marT="9528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8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073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7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Дзержинский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8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8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073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7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Индустриальный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8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8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073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7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Свердловский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8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8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073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7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г. Березники</a:t>
                      </a:r>
                    </a:p>
                  </a:txBody>
                  <a:tcPr marL="7144" marR="7144" marT="9528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8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073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7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г. Кизел</a:t>
                      </a:r>
                    </a:p>
                  </a:txBody>
                  <a:tcPr marL="7144" marR="7144" marT="9528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8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073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7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Оханский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8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8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240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9527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Пермский край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8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8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299" name="TextBox 2"/>
          <p:cNvSpPr txBox="1">
            <a:spLocks noChangeArrowheads="1"/>
          </p:cNvSpPr>
          <p:nvPr/>
        </p:nvSpPr>
        <p:spPr bwMode="auto">
          <a:xfrm>
            <a:off x="1043608" y="3663157"/>
            <a:ext cx="28803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u="sng" dirty="0"/>
              <a:t>Распространенность (2015 г.)</a:t>
            </a:r>
          </a:p>
        </p:txBody>
      </p:sp>
      <p:sp>
        <p:nvSpPr>
          <p:cNvPr id="8300" name="TextBox 18"/>
          <p:cNvSpPr txBox="1">
            <a:spLocks noChangeArrowheads="1"/>
          </p:cNvSpPr>
          <p:nvPr/>
        </p:nvSpPr>
        <p:spPr bwMode="auto">
          <a:xfrm>
            <a:off x="5436096" y="3663157"/>
            <a:ext cx="25146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u="sng" dirty="0"/>
              <a:t>Заболеваемость (2015 г.)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79283"/>
              </p:ext>
            </p:extLst>
          </p:nvPr>
        </p:nvGraphicFramePr>
        <p:xfrm>
          <a:off x="8243888" y="377825"/>
          <a:ext cx="41433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orelDRAW" r:id="rId4" imgW="1726389" imgH="1722318" progId="CorelDRAW.Graphic.14">
                  <p:embed/>
                </p:oleObj>
              </mc:Choice>
              <mc:Fallback>
                <p:oleObj name="CorelDRAW" r:id="rId4" imgW="1726389" imgH="1722318" progId="CorelDRAW.Graphic.1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377825"/>
                        <a:ext cx="414337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188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476</TotalTime>
  <Words>1134</Words>
  <Application>Microsoft Office PowerPoint</Application>
  <PresentationFormat>Экран (4:3)</PresentationFormat>
  <Paragraphs>196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Остин</vt:lpstr>
      <vt:lpstr>CorelDRAW</vt:lpstr>
      <vt:lpstr>Международные стандарты  обеспечения прав  ВИЧ-положительных людей  и профилактики распространения  в молодежной среде</vt:lpstr>
      <vt:lpstr>Количество ВИЧ-положительных людей в мире</vt:lpstr>
      <vt:lpstr>Количество ВИЧ-положительных людей в мире</vt:lpstr>
      <vt:lpstr>Основополагающие документы  в области защиты прав ВИЧ-положительных людей</vt:lpstr>
      <vt:lpstr>  </vt:lpstr>
      <vt:lpstr>  </vt:lpstr>
      <vt:lpstr>  </vt:lpstr>
      <vt:lpstr>Презентация PowerPoint</vt:lpstr>
      <vt:lpstr>Презентация PowerPoint</vt:lpstr>
      <vt:lpstr>По всем социально-значимым заболеваниям,  кроме ВИЧ, произошло снижение в сравнении с 2015 годом.  Показатель заболеваемости по ВИЧ-инфекции среди детей вырос на 17,0%</vt:lpstr>
      <vt:lpstr>Презентация PowerPoint</vt:lpstr>
      <vt:lpstr>Презентация PowerPoint</vt:lpstr>
      <vt:lpstr>   Пишите по адресу: 614006, город Пермь,  ул. Ленина, 51 тел.: 8(342) 217-67-94, 217-76-70 Факс: 8 (342) 235-14-57 E-mail: ombudsman@uppc.permkrai.ru  WWW.OMBUDSMAN.PERM.RU WWW.PERM-DETI.RU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УПОЛНОМОЧЕННОГО ПО ПРАВАМ РЕБЕНКА  В ПЕРМСКОМ КРАЕ  ПО ПРАВОВОМУ ПРОСВЕЩЕНИЮ,  ПРОПАГАНДЕ КОНВЕНЦИИ О ПРАВАХ РЕБЕНКА  И ГРАЖДАНСКОМУ ВОСПИТАНИЮ ДЕТЕЙ</dc:title>
  <dc:creator>Миков Павел Владимирович</dc:creator>
  <cp:lastModifiedBy>Истомина Елена Станиславовна</cp:lastModifiedBy>
  <cp:revision>47</cp:revision>
  <cp:lastPrinted>2016-11-16T18:22:16Z</cp:lastPrinted>
  <dcterms:created xsi:type="dcterms:W3CDTF">2016-11-16T12:50:43Z</dcterms:created>
  <dcterms:modified xsi:type="dcterms:W3CDTF">2017-05-19T04:26:49Z</dcterms:modified>
</cp:coreProperties>
</file>